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291" r:id="rId4"/>
    <p:sldId id="257" r:id="rId5"/>
    <p:sldId id="264" r:id="rId6"/>
    <p:sldId id="265" r:id="rId7"/>
    <p:sldId id="266" r:id="rId8"/>
    <p:sldId id="292" r:id="rId9"/>
    <p:sldId id="258" r:id="rId10"/>
    <p:sldId id="259" r:id="rId11"/>
    <p:sldId id="260" r:id="rId12"/>
    <p:sldId id="261" r:id="rId13"/>
    <p:sldId id="262" r:id="rId14"/>
    <p:sldId id="293" r:id="rId15"/>
    <p:sldId id="294" r:id="rId16"/>
    <p:sldId id="295" r:id="rId17"/>
    <p:sldId id="296" r:id="rId18"/>
    <p:sldId id="297" r:id="rId19"/>
    <p:sldId id="298" r:id="rId20"/>
    <p:sldId id="26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9" autoAdjust="0"/>
    <p:restoredTop sz="94660"/>
  </p:normalViewPr>
  <p:slideViewPr>
    <p:cSldViewPr snapToGrid="0">
      <p:cViewPr varScale="1">
        <p:scale>
          <a:sx n="76" d="100"/>
          <a:sy n="76" d="100"/>
        </p:scale>
        <p:origin x="732" y="96"/>
      </p:cViewPr>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F6541-F9D7-49F2-96EB-EC340D45F3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DFB844-F407-48E6-8399-EB168A9776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59E3C1-087E-4CB6-9FBA-4AD7C02C0E9A}"/>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E45472C5-A598-4361-9EA0-EEBD50A65A9E}"/>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85704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2703F-0B20-4046-8784-3A6C9A9A72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36E2AF-2348-4BBA-B247-4F7814DEA89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6EFD3D-0424-4AE3-929A-93BB09DB02D9}"/>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43640EC8-0192-46BA-B240-97A7E2FA7608}"/>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6720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ECB8FA-D31C-4CCD-999B-D35D07AFF9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BB07CA-E806-40D2-BC25-9A458189C14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F44F25-4EC4-49A7-835D-46725D1A8A0D}"/>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657085D3-9206-41A8-9457-75D9B0B46C32}"/>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34562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73BDE-FF8E-480A-9B76-1FF55017BD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26C7F9-71BF-4CBB-BD37-B8A36C0D1DD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E4ABA9-E11C-4C53-BF2A-AF49AAF7067A}"/>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95E9B449-B8EB-490F-A121-F4245638A502}"/>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9068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34EE-E201-4D77-BA36-BA0BDAA2F40D}"/>
              </a:ext>
            </a:extLst>
          </p:cNvPr>
          <p:cNvSpPr>
            <a:spLocks noGrp="1"/>
          </p:cNvSpPr>
          <p:nvPr>
            <p:ph type="title"/>
          </p:nvPr>
        </p:nvSpPr>
        <p:spPr>
          <a:xfrm>
            <a:off x="831850" y="7953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1946DC-7B02-4DD2-A7A1-9E5F1E83C10F}"/>
              </a:ext>
            </a:extLst>
          </p:cNvPr>
          <p:cNvSpPr>
            <a:spLocks noGrp="1"/>
          </p:cNvSpPr>
          <p:nvPr>
            <p:ph type="body" idx="1"/>
          </p:nvPr>
        </p:nvSpPr>
        <p:spPr>
          <a:xfrm>
            <a:off x="831850" y="36750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886A895-4C95-4188-94BC-C7CFC685783F}"/>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505CA7F5-D860-447B-A7BF-DAD21F6847DE}"/>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8720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668FA-7A93-48D0-B094-928A5D4FBC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09E66C-B09B-44AA-AB5D-E1D1CC55611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5AF4C2-38F3-4268-879E-A0ECD568512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695CB94-CD37-4FC8-93C9-A511EE0223DC}"/>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6" name="Footer Placeholder 5">
            <a:extLst>
              <a:ext uri="{FF2B5EF4-FFF2-40B4-BE49-F238E27FC236}">
                <a16:creationId xmlns:a16="http://schemas.microsoft.com/office/drawing/2014/main" id="{B55FE718-0675-4D1E-AE30-DA552F4121C5}"/>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48159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EB50-1727-4284-A608-129F432618EE}"/>
              </a:ext>
            </a:extLst>
          </p:cNvPr>
          <p:cNvSpPr>
            <a:spLocks noGrp="1"/>
          </p:cNvSpPr>
          <p:nvPr>
            <p:ph type="title"/>
          </p:nvPr>
        </p:nvSpPr>
        <p:spPr>
          <a:xfrm>
            <a:off x="839788" y="252391"/>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9C14C8-C2CC-4B42-88D1-55A3740595D4}"/>
              </a:ext>
            </a:extLst>
          </p:cNvPr>
          <p:cNvSpPr>
            <a:spLocks noGrp="1"/>
          </p:cNvSpPr>
          <p:nvPr>
            <p:ph type="body" idx="1"/>
          </p:nvPr>
        </p:nvSpPr>
        <p:spPr>
          <a:xfrm>
            <a:off x="839788" y="156842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D903DCA-9E2C-429F-99DC-2EC788136F1C}"/>
              </a:ext>
            </a:extLst>
          </p:cNvPr>
          <p:cNvSpPr>
            <a:spLocks noGrp="1"/>
          </p:cNvSpPr>
          <p:nvPr>
            <p:ph sz="half" idx="2"/>
          </p:nvPr>
        </p:nvSpPr>
        <p:spPr>
          <a:xfrm>
            <a:off x="839788" y="2392341"/>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FB95C5-A98C-4F4A-AE77-C3E5950F7876}"/>
              </a:ext>
            </a:extLst>
          </p:cNvPr>
          <p:cNvSpPr>
            <a:spLocks noGrp="1"/>
          </p:cNvSpPr>
          <p:nvPr>
            <p:ph type="body" sz="quarter" idx="3"/>
          </p:nvPr>
        </p:nvSpPr>
        <p:spPr>
          <a:xfrm>
            <a:off x="6172200" y="156842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6D10ABD-EB45-4A52-A9F0-75956EC8EBC6}"/>
              </a:ext>
            </a:extLst>
          </p:cNvPr>
          <p:cNvSpPr>
            <a:spLocks noGrp="1"/>
          </p:cNvSpPr>
          <p:nvPr>
            <p:ph sz="quarter" idx="4"/>
          </p:nvPr>
        </p:nvSpPr>
        <p:spPr>
          <a:xfrm>
            <a:off x="6172200" y="2392341"/>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F233B3-BD85-498C-9459-56D0A9C5420D}"/>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8" name="Footer Placeholder 7">
            <a:extLst>
              <a:ext uri="{FF2B5EF4-FFF2-40B4-BE49-F238E27FC236}">
                <a16:creationId xmlns:a16="http://schemas.microsoft.com/office/drawing/2014/main" id="{5C868922-2AD8-445C-A3D8-91AE1BA0121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35079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4379D-D2A8-4329-B04B-15381BEB18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A1CF51-E9CE-4997-B6F2-72399D4AE15D}"/>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4" name="Footer Placeholder 3">
            <a:extLst>
              <a:ext uri="{FF2B5EF4-FFF2-40B4-BE49-F238E27FC236}">
                <a16:creationId xmlns:a16="http://schemas.microsoft.com/office/drawing/2014/main" id="{1457F990-7B65-483D-A632-2A563411730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83091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630379-E25B-4816-BB32-C4039D1BBB18}"/>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3" name="Footer Placeholder 2">
            <a:extLst>
              <a:ext uri="{FF2B5EF4-FFF2-40B4-BE49-F238E27FC236}">
                <a16:creationId xmlns:a16="http://schemas.microsoft.com/office/drawing/2014/main" id="{D180B618-0AD0-46CC-9114-F12F46C7816A}"/>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35878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2E988-C4B1-4D31-B306-2349E610C933}"/>
              </a:ext>
            </a:extLst>
          </p:cNvPr>
          <p:cNvSpPr>
            <a:spLocks noGrp="1"/>
          </p:cNvSpPr>
          <p:nvPr>
            <p:ph type="title"/>
          </p:nvPr>
        </p:nvSpPr>
        <p:spPr>
          <a:xfrm>
            <a:off x="838200" y="294362"/>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AB36D1-F0A1-4028-BEAE-1AD43C52E6F3}"/>
              </a:ext>
            </a:extLst>
          </p:cNvPr>
          <p:cNvSpPr>
            <a:spLocks noGrp="1"/>
          </p:cNvSpPr>
          <p:nvPr>
            <p:ph idx="1"/>
          </p:nvPr>
        </p:nvSpPr>
        <p:spPr>
          <a:xfrm>
            <a:off x="5181600" y="82458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C16E3A-88DB-471F-BFD1-948A076B24FB}"/>
              </a:ext>
            </a:extLst>
          </p:cNvPr>
          <p:cNvSpPr>
            <a:spLocks noGrp="1"/>
          </p:cNvSpPr>
          <p:nvPr>
            <p:ph type="body" sz="half" idx="2"/>
          </p:nvPr>
        </p:nvSpPr>
        <p:spPr>
          <a:xfrm>
            <a:off x="838200" y="189456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95BAF7-30CE-464F-B977-745E8EA256CD}"/>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6" name="Footer Placeholder 5">
            <a:extLst>
              <a:ext uri="{FF2B5EF4-FFF2-40B4-BE49-F238E27FC236}">
                <a16:creationId xmlns:a16="http://schemas.microsoft.com/office/drawing/2014/main" id="{9E4AD77A-F80C-4398-947B-68648D039F5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40969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C973A-5112-4A28-95A6-120B12DC1AF5}"/>
              </a:ext>
            </a:extLst>
          </p:cNvPr>
          <p:cNvSpPr>
            <a:spLocks noGrp="1"/>
          </p:cNvSpPr>
          <p:nvPr>
            <p:ph type="title"/>
          </p:nvPr>
        </p:nvSpPr>
        <p:spPr>
          <a:xfrm>
            <a:off x="839788" y="319414"/>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55ABEF4-8E94-4639-9BC1-C98516863738}"/>
              </a:ext>
            </a:extLst>
          </p:cNvPr>
          <p:cNvSpPr>
            <a:spLocks noGrp="1"/>
          </p:cNvSpPr>
          <p:nvPr>
            <p:ph type="pic" idx="1"/>
          </p:nvPr>
        </p:nvSpPr>
        <p:spPr>
          <a:xfrm>
            <a:off x="5183188" y="84963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E7ED31-6AEF-4C16-B324-95A8E4D1B272}"/>
              </a:ext>
            </a:extLst>
          </p:cNvPr>
          <p:cNvSpPr>
            <a:spLocks noGrp="1"/>
          </p:cNvSpPr>
          <p:nvPr>
            <p:ph type="body" sz="half" idx="2"/>
          </p:nvPr>
        </p:nvSpPr>
        <p:spPr>
          <a:xfrm>
            <a:off x="839788" y="1919614"/>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8B9BEBE-1729-4017-AB07-24E8C82246EC}"/>
              </a:ext>
            </a:extLst>
          </p:cNvPr>
          <p:cNvSpPr>
            <a:spLocks noGrp="1"/>
          </p:cNvSpPr>
          <p:nvPr>
            <p:ph type="dt" sz="half" idx="10"/>
          </p:nvPr>
        </p:nvSpPr>
        <p:spPr/>
        <p:txBody>
          <a:bodyPr/>
          <a:lstStyle/>
          <a:p>
            <a:fld id="{0CDE4489-F5FF-47A3-B5F3-81EA18730650}" type="datetimeFigureOut">
              <a:rPr lang="en-US" smtClean="0"/>
              <a:t>1/7/2025</a:t>
            </a:fld>
            <a:endParaRPr lang="en-US"/>
          </a:p>
        </p:txBody>
      </p:sp>
      <p:sp>
        <p:nvSpPr>
          <p:cNvPr id="6" name="Footer Placeholder 5">
            <a:extLst>
              <a:ext uri="{FF2B5EF4-FFF2-40B4-BE49-F238E27FC236}">
                <a16:creationId xmlns:a16="http://schemas.microsoft.com/office/drawing/2014/main" id="{13C4D9A5-04F5-422B-BF1E-651DC5A489AD}"/>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596112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D09285-8B2D-45D7-A34D-76E236FF63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33F78E-F660-43FE-8F6C-CDBDA2FB1D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2375DB-3770-41C3-AFA6-044FAC42CB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DE4489-F5FF-47A3-B5F3-81EA18730650}" type="datetimeFigureOut">
              <a:rPr lang="en-US" smtClean="0"/>
              <a:t>1/7/2025</a:t>
            </a:fld>
            <a:endParaRPr lang="en-US"/>
          </a:p>
        </p:txBody>
      </p:sp>
      <p:sp>
        <p:nvSpPr>
          <p:cNvPr id="5" name="Footer Placeholder 4">
            <a:extLst>
              <a:ext uri="{FF2B5EF4-FFF2-40B4-BE49-F238E27FC236}">
                <a16:creationId xmlns:a16="http://schemas.microsoft.com/office/drawing/2014/main" id="{9F64185D-A8D2-4756-B33E-65BE486AA8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70EE42-E3E7-4633-A058-E400C79702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B5DCC8-E4CB-48D4-84FA-8A05D38316D9}" type="slidenum">
              <a:rPr lang="en-US" smtClean="0"/>
              <a:t>‹#›</a:t>
            </a:fld>
            <a:endParaRPr lang="en-US"/>
          </a:p>
        </p:txBody>
      </p:sp>
    </p:spTree>
    <p:extLst>
      <p:ext uri="{BB962C8B-B14F-4D97-AF65-F5344CB8AC3E}">
        <p14:creationId xmlns:p14="http://schemas.microsoft.com/office/powerpoint/2010/main" val="4009656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uny.edu/about/chancellor/strategic-roadmap/goal-1/#i2" TargetMode="External"/><Relationship Id="rId2" Type="http://schemas.openxmlformats.org/officeDocument/2006/relationships/hyperlink" Target="https://www.cuny.edu/about/chancellor/strategic-roadmap/goal-1/#i1" TargetMode="External"/><Relationship Id="rId1" Type="http://schemas.openxmlformats.org/officeDocument/2006/relationships/slideLayout" Target="../slideLayouts/slideLayout2.xml"/><Relationship Id="rId5" Type="http://schemas.openxmlformats.org/officeDocument/2006/relationships/hyperlink" Target="https://www.cuny.edu/about/chancellor/strategic-roadmap/goal-1/#i4" TargetMode="External"/><Relationship Id="rId4" Type="http://schemas.openxmlformats.org/officeDocument/2006/relationships/hyperlink" Target="https://www.cuny.edu/about/chancellor/strategic-roadmap/goal-1/#i3"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cuny.edu/about/chancellor/strategic-roadmap/goal-2/#i2" TargetMode="External"/><Relationship Id="rId2" Type="http://schemas.openxmlformats.org/officeDocument/2006/relationships/hyperlink" Target="https://www.cuny.edu/about/chancellor/strategic-roadmap/goal-2/#i1" TargetMode="External"/><Relationship Id="rId1" Type="http://schemas.openxmlformats.org/officeDocument/2006/relationships/slideLayout" Target="../slideLayouts/slideLayout2.xml"/><Relationship Id="rId5" Type="http://schemas.openxmlformats.org/officeDocument/2006/relationships/hyperlink" Target="https://www.cuny.edu/about/chancellor/strategic-roadmap/goal-2/#i4" TargetMode="External"/><Relationship Id="rId4" Type="http://schemas.openxmlformats.org/officeDocument/2006/relationships/hyperlink" Target="https://www.cuny.edu/about/chancellor/strategic-roadmap/goal-2/#i3"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cuny.edu/about/chancellor/strategic-roadmap/goal-3/#i2" TargetMode="External"/><Relationship Id="rId2" Type="http://schemas.openxmlformats.org/officeDocument/2006/relationships/hyperlink" Target="https://www.cuny.edu/about/chancellor/strategic-roadmap/goal-3/#i1" TargetMode="External"/><Relationship Id="rId1" Type="http://schemas.openxmlformats.org/officeDocument/2006/relationships/slideLayout" Target="../slideLayouts/slideLayout2.xml"/><Relationship Id="rId4" Type="http://schemas.openxmlformats.org/officeDocument/2006/relationships/hyperlink" Target="https://www.cuny.edu/about/chancellor/strategic-roadmap/goal-3/#i3"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cuny.edu/about/chancellor/strategic-roadmap/goal-4/#i2" TargetMode="External"/><Relationship Id="rId2" Type="http://schemas.openxmlformats.org/officeDocument/2006/relationships/hyperlink" Target="https://www.cuny.edu/about/chancellor/strategic-roadmap/goal-4/#i1" TargetMode="External"/><Relationship Id="rId1" Type="http://schemas.openxmlformats.org/officeDocument/2006/relationships/slideLayout" Target="../slideLayouts/slideLayout2.xml"/><Relationship Id="rId4" Type="http://schemas.openxmlformats.org/officeDocument/2006/relationships/hyperlink" Target="https://www.cuny.edu/about/chancellor/strategic-roadmap/goal-4/#i3"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9579E-65FD-4FC4-8372-B4D25B134DC8}"/>
              </a:ext>
            </a:extLst>
          </p:cNvPr>
          <p:cNvSpPr>
            <a:spLocks noGrp="1"/>
          </p:cNvSpPr>
          <p:nvPr>
            <p:ph type="ctrTitle"/>
          </p:nvPr>
        </p:nvSpPr>
        <p:spPr>
          <a:xfrm>
            <a:off x="1524000" y="1122363"/>
            <a:ext cx="9144000" cy="2306637"/>
          </a:xfrm>
        </p:spPr>
        <p:txBody>
          <a:bodyPr>
            <a:normAutofit fontScale="90000"/>
          </a:bodyPr>
          <a:lstStyle/>
          <a:p>
            <a:pPr marL="0" marR="0" algn="ctr">
              <a:spcBef>
                <a:spcPts val="0"/>
              </a:spcBef>
              <a:spcAft>
                <a:spcPts val="0"/>
              </a:spcAft>
            </a:pPr>
            <a:br>
              <a:rPr lang="en-US" sz="4400" b="1" kern="100" dirty="0">
                <a:solidFill>
                  <a:srgbClr val="0070C0"/>
                </a:solidFill>
                <a:effectLst/>
                <a:ea typeface="Calibri" panose="020F0502020204030204" pitchFamily="34" charset="0"/>
                <a:cs typeface="Times New Roman" panose="02020603050405020304" pitchFamily="18" charset="0"/>
              </a:rPr>
            </a:br>
            <a:r>
              <a:rPr lang="en-US" sz="4400" b="1" kern="100" dirty="0">
                <a:effectLst/>
                <a:ea typeface="Calibri" panose="020F0502020204030204" pitchFamily="34" charset="0"/>
                <a:cs typeface="Times New Roman" panose="02020603050405020304" pitchFamily="18" charset="0"/>
              </a:rPr>
              <a:t>City Tech’s 2024-2029 Strategic Plan – Updates and Presentation of Draft to the College Committee</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A7A12A1C-67D9-4F6B-B14F-A4656F66CDFF}"/>
              </a:ext>
            </a:extLst>
          </p:cNvPr>
          <p:cNvSpPr>
            <a:spLocks noGrp="1"/>
          </p:cNvSpPr>
          <p:nvPr>
            <p:ph type="subTitle" idx="1"/>
          </p:nvPr>
        </p:nvSpPr>
        <p:spPr/>
        <p:txBody>
          <a:bodyPr>
            <a:normAutofit/>
          </a:bodyPr>
          <a:lstStyle/>
          <a:p>
            <a:r>
              <a:rPr lang="en-US" sz="3600" kern="100" dirty="0">
                <a:effectLst/>
                <a:latin typeface="Calibri" panose="020F0502020204030204" pitchFamily="34" charset="0"/>
                <a:ea typeface="Calibri" panose="020F0502020204030204" pitchFamily="34" charset="0"/>
                <a:cs typeface="Times New Roman" panose="02020603050405020304" pitchFamily="18" charset="0"/>
              </a:rPr>
              <a:t>Tuesday, September 17, 2:15 </a:t>
            </a:r>
            <a:r>
              <a:rPr lang="en-US" sz="3600" kern="100">
                <a:effectLst/>
                <a:latin typeface="Calibri" panose="020F0502020204030204" pitchFamily="34" charset="0"/>
                <a:ea typeface="Calibri" panose="020F0502020204030204" pitchFamily="34" charset="0"/>
                <a:cs typeface="Times New Roman" panose="02020603050405020304" pitchFamily="18" charset="0"/>
              </a:rPr>
              <a:t>– </a:t>
            </a:r>
            <a:r>
              <a:rPr lang="en-US" sz="3600" kern="100">
                <a:latin typeface="Calibri" panose="020F0502020204030204" pitchFamily="34" charset="0"/>
                <a:ea typeface="Calibri" panose="020F0502020204030204" pitchFamily="34" charset="0"/>
                <a:cs typeface="Times New Roman" panose="02020603050405020304" pitchFamily="18" charset="0"/>
              </a:rPr>
              <a:t>4:00</a:t>
            </a:r>
            <a:br>
              <a:rPr lang="en-US" sz="3600" kern="100" dirty="0">
                <a:effectLst/>
                <a:latin typeface="Calibri" panose="020F0502020204030204" pitchFamily="34" charset="0"/>
                <a:ea typeface="Calibri" panose="020F0502020204030204" pitchFamily="34" charset="0"/>
                <a:cs typeface="Times New Roman" panose="02020603050405020304" pitchFamily="18" charset="0"/>
              </a:rPr>
            </a:b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 Academic Building Lobby and Theatre</a:t>
            </a:r>
            <a:endParaRPr lang="en-US" sz="3600" dirty="0"/>
          </a:p>
        </p:txBody>
      </p:sp>
    </p:spTree>
    <p:extLst>
      <p:ext uri="{BB962C8B-B14F-4D97-AF65-F5344CB8AC3E}">
        <p14:creationId xmlns:p14="http://schemas.microsoft.com/office/powerpoint/2010/main" val="1042884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DC365-F963-4818-9686-5A4DA8493839}"/>
              </a:ext>
            </a:extLst>
          </p:cNvPr>
          <p:cNvSpPr>
            <a:spLocks noGrp="1"/>
          </p:cNvSpPr>
          <p:nvPr>
            <p:ph type="title"/>
          </p:nvPr>
        </p:nvSpPr>
        <p:spPr>
          <a:xfrm>
            <a:off x="289367" y="365125"/>
            <a:ext cx="11064433" cy="1325563"/>
          </a:xfrm>
        </p:spPr>
        <p:txBody>
          <a:bodyPr>
            <a:normAutofit fontScale="90000"/>
          </a:bodyPr>
          <a:lstStyle/>
          <a:p>
            <a:r>
              <a:rPr lang="en-US" sz="4000" b="1" dirty="0">
                <a:solidFill>
                  <a:srgbClr val="000000"/>
                </a:solidFill>
                <a:latin typeface="Times New Roman" panose="02020603050405020304" pitchFamily="18" charset="0"/>
                <a:cs typeface="Times New Roman" panose="02020603050405020304" pitchFamily="18" charset="0"/>
              </a:rPr>
              <a:t>Goals 1: B</a:t>
            </a:r>
            <a:r>
              <a:rPr lang="en-US" sz="4000" b="1" i="0" dirty="0">
                <a:solidFill>
                  <a:srgbClr val="000000"/>
                </a:solidFill>
                <a:effectLst/>
                <a:latin typeface="Times New Roman" panose="02020603050405020304" pitchFamily="18" charset="0"/>
                <a:cs typeface="Times New Roman" panose="02020603050405020304" pitchFamily="18" charset="0"/>
              </a:rPr>
              <a:t>e a National Leader in Providing Access to Higher Education for Diverse Populations of Students</a:t>
            </a:r>
            <a:br>
              <a:rPr lang="en-US" b="1" i="0" dirty="0">
                <a:solidFill>
                  <a:srgbClr val="000000"/>
                </a:solidFill>
                <a:effectLst/>
                <a:latin typeface="Libre Franklin" pitchFamily="2" charset="77"/>
              </a:rPr>
            </a:br>
            <a:endParaRPr lang="en-US" dirty="0"/>
          </a:p>
        </p:txBody>
      </p:sp>
      <p:sp>
        <p:nvSpPr>
          <p:cNvPr id="3" name="Content Placeholder 2">
            <a:extLst>
              <a:ext uri="{FF2B5EF4-FFF2-40B4-BE49-F238E27FC236}">
                <a16:creationId xmlns:a16="http://schemas.microsoft.com/office/drawing/2014/main" id="{4A7BFF38-5A61-4CC9-45A7-AE6440134DC8}"/>
              </a:ext>
            </a:extLst>
          </p:cNvPr>
          <p:cNvSpPr>
            <a:spLocks noGrp="1"/>
          </p:cNvSpPr>
          <p:nvPr>
            <p:ph idx="1"/>
          </p:nvPr>
        </p:nvSpPr>
        <p:spPr>
          <a:xfrm>
            <a:off x="838200" y="1350498"/>
            <a:ext cx="10515600" cy="4826465"/>
          </a:xfrm>
        </p:spPr>
        <p:txBody>
          <a:bodyPr>
            <a:normAutofit fontScale="85000" lnSpcReduction="20000"/>
          </a:bodyPr>
          <a:lstStyle/>
          <a:p>
            <a:pPr algn="ctr" fontAlgn="base"/>
            <a:r>
              <a:rPr lang="en-US" b="1" i="0" u="sng" dirty="0">
                <a:solidFill>
                  <a:srgbClr val="0040F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Increase enrollment and retention at all levels by implementing a modern approach to admissions, financial aid, scheduling, and other programs and services that removes barriers for students.</a:t>
            </a:r>
          </a:p>
          <a:p>
            <a:pPr algn="ctr" fontAlgn="base"/>
            <a:r>
              <a:rPr lang="en-US" b="1" i="0" u="sng" dirty="0">
                <a:solidFill>
                  <a:srgbClr val="00000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Develop and implement a system-wide transfer experience that enables students to move seamlessly and successfully between and within CUNY campuses.</a:t>
            </a:r>
          </a:p>
          <a:p>
            <a:pPr algn="ctr" fontAlgn="base"/>
            <a:r>
              <a:rPr lang="en-US" b="1" i="0" u="sng" dirty="0">
                <a:solidFill>
                  <a:srgbClr val="0040F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Accelerate infrastructure development and strategies needed to support and expand robust, high-quality content in traditional and online modalities across CUNY institutions and meet student needs for flexible courses and programs.</a:t>
            </a:r>
          </a:p>
          <a:p>
            <a:pPr algn="ctr" fontAlgn="base"/>
            <a:r>
              <a:rPr lang="en-US" b="1" i="0" u="sng" dirty="0">
                <a:solidFill>
                  <a:srgbClr val="0040F0"/>
                </a:solidFill>
                <a:effectLst/>
                <a:latin typeface="inherit"/>
                <a:hlinkClick r:id="rId5"/>
              </a:rPr>
              <a:t>Initiative #4.</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Increase the pipeline of students of color and other underrepresented groups entering graduate and professional programs to amplify equitable outcomes.</a:t>
            </a:r>
          </a:p>
          <a:p>
            <a:pPr algn="ctr" fontAlgn="base" latinLnBrk="0"/>
            <a:endParaRPr lang="en-US" b="0" i="0" dirty="0">
              <a:solidFill>
                <a:srgbClr val="000000"/>
              </a:solidFill>
              <a:effectLst/>
              <a:latin typeface="Libre Franklin" pitchFamily="2" charset="77"/>
            </a:endParaRPr>
          </a:p>
          <a:p>
            <a:pPr algn="ctr" fontAlgn="base" latinLnBrk="0"/>
            <a:endParaRPr lang="en-US" b="0" i="0" dirty="0">
              <a:solidFill>
                <a:srgbClr val="000000"/>
              </a:solidFill>
              <a:effectLst/>
              <a:latin typeface="Libre Franklin" pitchFamily="2" charset="77"/>
            </a:endParaRPr>
          </a:p>
          <a:p>
            <a:endParaRPr lang="en-US" dirty="0"/>
          </a:p>
        </p:txBody>
      </p:sp>
    </p:spTree>
    <p:extLst>
      <p:ext uri="{BB962C8B-B14F-4D97-AF65-F5344CB8AC3E}">
        <p14:creationId xmlns:p14="http://schemas.microsoft.com/office/powerpoint/2010/main" val="2582809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0F82A-FA01-BC60-7D45-9BDB673E884F}"/>
              </a:ext>
            </a:extLst>
          </p:cNvPr>
          <p:cNvSpPr>
            <a:spLocks noGrp="1"/>
          </p:cNvSpPr>
          <p:nvPr>
            <p:ph type="title"/>
          </p:nvPr>
        </p:nvSpPr>
        <p:spPr>
          <a:xfrm>
            <a:off x="381965" y="290948"/>
            <a:ext cx="11296891" cy="1304778"/>
          </a:xfrm>
        </p:spPr>
        <p:txBody>
          <a:bodyPr>
            <a:noAutofit/>
          </a:bodyPr>
          <a:lstStyle/>
          <a:p>
            <a:r>
              <a:rPr lang="en-US" sz="2800" b="1" i="0" dirty="0">
                <a:solidFill>
                  <a:srgbClr val="000000"/>
                </a:solidFill>
                <a:effectLst/>
                <a:latin typeface="Times New Roman" panose="02020603050405020304" pitchFamily="18" charset="0"/>
                <a:cs typeface="Times New Roman" panose="02020603050405020304" pitchFamily="18" charset="0"/>
              </a:rPr>
              <a:t>Goal 2: Improve Our Ability to Exceed Predicted Student Outcomes and Eliminate Academic Equity Gaps With Innovative Curriculum and Support for Our World-class Staff and Faculty</a:t>
            </a:r>
            <a:endParaRPr lang="en-US"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068CF9F-4AF7-1C00-9E7E-A2595DBF3695}"/>
              </a:ext>
            </a:extLst>
          </p:cNvPr>
          <p:cNvSpPr>
            <a:spLocks noGrp="1"/>
          </p:cNvSpPr>
          <p:nvPr>
            <p:ph idx="1"/>
          </p:nvPr>
        </p:nvSpPr>
        <p:spPr>
          <a:xfrm>
            <a:off x="838200" y="1595726"/>
            <a:ext cx="10515600" cy="4318937"/>
          </a:xfrm>
        </p:spPr>
        <p:txBody>
          <a:bodyPr>
            <a:normAutofit fontScale="77500" lnSpcReduction="20000"/>
          </a:bodyPr>
          <a:lstStyle/>
          <a:p>
            <a:pPr algn="ctr" fontAlgn="base"/>
            <a:r>
              <a:rPr lang="en-US" b="1" i="0" u="sng" dirty="0">
                <a:solidFill>
                  <a:srgbClr val="00000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Become a model for academic excellence and innovative pedagogy by employing data-informed best practices for diverse populations and adopting a proactive approach to curricular development.</a:t>
            </a:r>
          </a:p>
          <a:p>
            <a:pPr algn="ctr" fontAlgn="base"/>
            <a:r>
              <a:rPr lang="en-US" b="1" i="0" u="sng" dirty="0">
                <a:solidFill>
                  <a:srgbClr val="0040F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Support all CUNY employees with world-class professional development and leadership training.</a:t>
            </a:r>
          </a:p>
          <a:p>
            <a:pPr algn="ctr" fontAlgn="base"/>
            <a:r>
              <a:rPr lang="en-US" b="1" i="0" u="sng" dirty="0">
                <a:solidFill>
                  <a:srgbClr val="00000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Prepare students for successful careers by creating intentional connections between the disciplines, workforce skills, and employment outcomes from the moment of enrollment and supporting life-long learning.</a:t>
            </a:r>
          </a:p>
          <a:p>
            <a:pPr algn="ctr" fontAlgn="base"/>
            <a:r>
              <a:rPr lang="en-US" b="1" i="0" u="sng" dirty="0">
                <a:solidFill>
                  <a:srgbClr val="0040F0"/>
                </a:solidFill>
                <a:effectLst/>
                <a:latin typeface="inherit"/>
                <a:hlinkClick r:id="rId5"/>
              </a:rPr>
              <a:t>Initiative #4.</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Strengthen a university-wide ethic of care that prioritizes the well-being of our students, faculty and staff, embraces diversity, and engenders a true sense of belonging.</a:t>
            </a:r>
          </a:p>
          <a:p>
            <a:pPr algn="ctr" fontAlgn="base" latinLnBrk="0"/>
            <a:endParaRPr lang="en-US" b="0" i="0" dirty="0">
              <a:solidFill>
                <a:srgbClr val="000000"/>
              </a:solidFill>
              <a:effectLst/>
              <a:latin typeface="Libre Franklin" pitchFamily="2" charset="77"/>
            </a:endParaRPr>
          </a:p>
          <a:p>
            <a:pPr algn="ctr" fontAlgn="base" latinLnBrk="0"/>
            <a:endParaRPr lang="en-US" b="0" i="0" dirty="0">
              <a:solidFill>
                <a:srgbClr val="000000"/>
              </a:solidFill>
              <a:effectLst/>
              <a:latin typeface="Libre Franklin" pitchFamily="2" charset="77"/>
            </a:endParaRPr>
          </a:p>
          <a:p>
            <a:endParaRPr lang="en-US" dirty="0"/>
          </a:p>
        </p:txBody>
      </p:sp>
    </p:spTree>
    <p:extLst>
      <p:ext uri="{BB962C8B-B14F-4D97-AF65-F5344CB8AC3E}">
        <p14:creationId xmlns:p14="http://schemas.microsoft.com/office/powerpoint/2010/main" val="3003604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6F02A-D246-114A-58D8-DC60D6DBABF7}"/>
              </a:ext>
            </a:extLst>
          </p:cNvPr>
          <p:cNvSpPr>
            <a:spLocks noGrp="1"/>
          </p:cNvSpPr>
          <p:nvPr>
            <p:ph type="title"/>
          </p:nvPr>
        </p:nvSpPr>
        <p:spPr/>
        <p:txBody>
          <a:bodyPr>
            <a:normAutofit fontScale="90000"/>
          </a:bodyPr>
          <a:lstStyle/>
          <a:p>
            <a:r>
              <a:rPr lang="en-US" sz="3600" b="1" dirty="0">
                <a:latin typeface="Times New Roman" panose="02020603050405020304" pitchFamily="18" charset="0"/>
                <a:cs typeface="Times New Roman" panose="02020603050405020304" pitchFamily="18" charset="0"/>
              </a:rPr>
              <a:t>Goal 3: </a:t>
            </a:r>
            <a:r>
              <a:rPr lang="en-US" sz="3600" b="1" i="0" dirty="0">
                <a:solidFill>
                  <a:srgbClr val="000000"/>
                </a:solidFill>
                <a:effectLst/>
                <a:latin typeface="Times New Roman" panose="02020603050405020304" pitchFamily="18" charset="0"/>
                <a:cs typeface="Times New Roman" panose="02020603050405020304" pitchFamily="18" charset="0"/>
              </a:rPr>
              <a:t>Advance Our Community Through Comprehensive Research, Engagement and Services</a:t>
            </a:r>
            <a:br>
              <a:rPr lang="en-US" b="1" i="0" dirty="0">
                <a:solidFill>
                  <a:srgbClr val="000000"/>
                </a:solidFill>
                <a:effectLst/>
                <a:latin typeface="Libre Franklin" pitchFamily="2" charset="77"/>
              </a:rPr>
            </a:br>
            <a:endParaRPr lang="en-US" dirty="0"/>
          </a:p>
        </p:txBody>
      </p:sp>
      <p:sp>
        <p:nvSpPr>
          <p:cNvPr id="3" name="Content Placeholder 2">
            <a:extLst>
              <a:ext uri="{FF2B5EF4-FFF2-40B4-BE49-F238E27FC236}">
                <a16:creationId xmlns:a16="http://schemas.microsoft.com/office/drawing/2014/main" id="{85A55AAE-8B8C-1B85-694C-BEE0C1ACE70B}"/>
              </a:ext>
            </a:extLst>
          </p:cNvPr>
          <p:cNvSpPr>
            <a:spLocks noGrp="1"/>
          </p:cNvSpPr>
          <p:nvPr>
            <p:ph idx="1"/>
          </p:nvPr>
        </p:nvSpPr>
        <p:spPr>
          <a:xfrm>
            <a:off x="838200" y="1423687"/>
            <a:ext cx="10515600" cy="4467828"/>
          </a:xfrm>
        </p:spPr>
        <p:txBody>
          <a:bodyPr>
            <a:normAutofit fontScale="92500" lnSpcReduction="10000"/>
          </a:bodyPr>
          <a:lstStyle/>
          <a:p>
            <a:pPr algn="ctr" fontAlgn="base"/>
            <a:r>
              <a:rPr lang="en-US" b="1" i="0" u="sng" dirty="0">
                <a:solidFill>
                  <a:srgbClr val="0040F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Amplify the quantity and quality of engaged public impact research and scholarship leveraging CUNY’s distinctive scale, diversity, and location in New York City.</a:t>
            </a:r>
          </a:p>
          <a:p>
            <a:pPr algn="ctr" fontAlgn="base"/>
            <a:r>
              <a:rPr lang="en-US" b="1" i="0" u="sng" dirty="0">
                <a:solidFill>
                  <a:srgbClr val="00000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Establish CUNY as the go-to-choice for student recruitment by industry partners.</a:t>
            </a:r>
          </a:p>
          <a:p>
            <a:pPr algn="ctr" fontAlgn="base"/>
            <a:r>
              <a:rPr lang="en-US" b="1" i="0" u="sng" dirty="0">
                <a:solidFill>
                  <a:srgbClr val="00000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Develop stronger ties with alumni and friends of CUNY to amplify opportunities for engagement, new sources of financial support, and a culture of life-long learning.</a:t>
            </a:r>
          </a:p>
          <a:p>
            <a:endParaRPr lang="en-US" dirty="0"/>
          </a:p>
        </p:txBody>
      </p:sp>
    </p:spTree>
    <p:extLst>
      <p:ext uri="{BB962C8B-B14F-4D97-AF65-F5344CB8AC3E}">
        <p14:creationId xmlns:p14="http://schemas.microsoft.com/office/powerpoint/2010/main" val="3531820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730EF-2637-3B93-7DD3-CB3C910BE025}"/>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Goal 4: </a:t>
            </a:r>
            <a:r>
              <a:rPr lang="en-US" b="1" i="0" dirty="0">
                <a:solidFill>
                  <a:srgbClr val="000000"/>
                </a:solidFill>
                <a:effectLst/>
                <a:latin typeface="Times New Roman" panose="02020603050405020304" pitchFamily="18" charset="0"/>
                <a:cs typeface="Times New Roman" panose="02020603050405020304" pitchFamily="18" charset="0"/>
              </a:rPr>
              <a:t>Modernize the CUNY System</a:t>
            </a:r>
            <a:br>
              <a:rPr lang="en-US" b="1" i="0" dirty="0">
                <a:solidFill>
                  <a:srgbClr val="000000"/>
                </a:solidFill>
                <a:effectLst/>
                <a:latin typeface="Libre Franklin" pitchFamily="2" charset="77"/>
              </a:rPr>
            </a:br>
            <a:endParaRPr lang="en-US" dirty="0"/>
          </a:p>
        </p:txBody>
      </p:sp>
      <p:sp>
        <p:nvSpPr>
          <p:cNvPr id="3" name="Content Placeholder 2">
            <a:extLst>
              <a:ext uri="{FF2B5EF4-FFF2-40B4-BE49-F238E27FC236}">
                <a16:creationId xmlns:a16="http://schemas.microsoft.com/office/drawing/2014/main" id="{2EC02E98-0282-A48B-9E0D-F9770DB86300}"/>
              </a:ext>
            </a:extLst>
          </p:cNvPr>
          <p:cNvSpPr>
            <a:spLocks noGrp="1"/>
          </p:cNvSpPr>
          <p:nvPr>
            <p:ph idx="1"/>
          </p:nvPr>
        </p:nvSpPr>
        <p:spPr>
          <a:xfrm>
            <a:off x="838200" y="1111170"/>
            <a:ext cx="10515600" cy="4629873"/>
          </a:xfrm>
        </p:spPr>
        <p:txBody>
          <a:bodyPr>
            <a:normAutofit lnSpcReduction="10000"/>
          </a:bodyPr>
          <a:lstStyle/>
          <a:p>
            <a:pPr algn="ctr" fontAlgn="base"/>
            <a:r>
              <a:rPr lang="en-US" b="1" i="0" u="sng" dirty="0">
                <a:solidFill>
                  <a:srgbClr val="0040F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Become an automated, data-informed system that facilitates effective decision making, the optimal use of resources, and compliance with federal, state and local laws.</a:t>
            </a:r>
          </a:p>
          <a:p>
            <a:pPr algn="ctr" fontAlgn="base"/>
            <a:r>
              <a:rPr lang="en-US" b="1" i="0" u="sng" dirty="0">
                <a:solidFill>
                  <a:srgbClr val="00000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Explore new budget and operating models, optimizing flexibility and new sources of revenue.</a:t>
            </a:r>
          </a:p>
          <a:p>
            <a:pPr algn="ctr" fontAlgn="base"/>
            <a:r>
              <a:rPr lang="en-US" b="1" i="0" u="sng" dirty="0">
                <a:solidFill>
                  <a:srgbClr val="0040F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Provide students, faculty, and staff with state-of-the-art environmentally sustainable and accessible facilities to support innovation and learning.</a:t>
            </a:r>
          </a:p>
          <a:p>
            <a:endParaRPr lang="en-US" dirty="0"/>
          </a:p>
        </p:txBody>
      </p:sp>
    </p:spTree>
    <p:extLst>
      <p:ext uri="{BB962C8B-B14F-4D97-AF65-F5344CB8AC3E}">
        <p14:creationId xmlns:p14="http://schemas.microsoft.com/office/powerpoint/2010/main" val="2470290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4192947-1FA0-4F1C-AC1D-AE61EB30F104}"/>
              </a:ext>
            </a:extLst>
          </p:cNvPr>
          <p:cNvSpPr/>
          <p:nvPr/>
        </p:nvSpPr>
        <p:spPr>
          <a:xfrm>
            <a:off x="2269864" y="3244334"/>
            <a:ext cx="8863477" cy="584775"/>
          </a:xfrm>
          <a:prstGeom prst="rect">
            <a:avLst/>
          </a:prstGeom>
        </p:spPr>
        <p:txBody>
          <a:bodyPr wrap="square">
            <a:spAutoFit/>
          </a:bodyPr>
          <a:lstStyle/>
          <a:p>
            <a:r>
              <a:rPr lang="en-US" sz="3200" b="1" dirty="0">
                <a:latin typeface="Times New Roman" panose="02020603050405020304" pitchFamily="18" charset="0"/>
                <a:cs typeface="Times New Roman" panose="02020603050405020304" pitchFamily="18" charset="0"/>
              </a:rPr>
              <a:t>City Tech Specific Goals and Initiatives</a:t>
            </a:r>
            <a:endParaRPr lang="en-US" sz="3200" dirty="0"/>
          </a:p>
        </p:txBody>
      </p:sp>
    </p:spTree>
    <p:extLst>
      <p:ext uri="{BB962C8B-B14F-4D97-AF65-F5344CB8AC3E}">
        <p14:creationId xmlns:p14="http://schemas.microsoft.com/office/powerpoint/2010/main" val="3837486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4FEF8-2C50-4449-8AEF-132B781F7B95}"/>
              </a:ext>
            </a:extLst>
          </p:cNvPr>
          <p:cNvSpPr>
            <a:spLocks noGrp="1"/>
          </p:cNvSpPr>
          <p:nvPr>
            <p:ph type="title"/>
          </p:nvPr>
        </p:nvSpPr>
        <p:spPr/>
        <p:txBody>
          <a:bodyPr/>
          <a:lstStyle/>
          <a:p>
            <a:r>
              <a:rPr lang="en-US" dirty="0"/>
              <a:t>1</a:t>
            </a:r>
            <a:r>
              <a:rPr lang="en-US" b="1" dirty="0"/>
              <a:t>. Improve Communication and Community</a:t>
            </a:r>
          </a:p>
        </p:txBody>
      </p:sp>
      <p:sp>
        <p:nvSpPr>
          <p:cNvPr id="3" name="Content Placeholder 2">
            <a:extLst>
              <a:ext uri="{FF2B5EF4-FFF2-40B4-BE49-F238E27FC236}">
                <a16:creationId xmlns:a16="http://schemas.microsoft.com/office/drawing/2014/main" id="{D9911AAA-CB6A-41B7-862F-D90EE2027F2A}"/>
              </a:ext>
            </a:extLst>
          </p:cNvPr>
          <p:cNvSpPr>
            <a:spLocks noGrp="1"/>
          </p:cNvSpPr>
          <p:nvPr>
            <p:ph idx="1"/>
          </p:nvPr>
        </p:nvSpPr>
        <p:spPr/>
        <p:txBody>
          <a:bodyPr/>
          <a:lstStyle/>
          <a:p>
            <a:r>
              <a:rPr lang="en-US" dirty="0"/>
              <a:t>Establish a campus culture of regular Town Halls, focus groups and other strategies to promote open communication and assure students have information on needed resources.</a:t>
            </a:r>
          </a:p>
          <a:p>
            <a:endParaRPr lang="en-US" dirty="0"/>
          </a:p>
          <a:p>
            <a:r>
              <a:rPr lang="en-US" dirty="0"/>
              <a:t>Regular updates are needed to keep all stakeholders informed.</a:t>
            </a:r>
          </a:p>
          <a:p>
            <a:pPr marL="0" indent="0">
              <a:buNone/>
            </a:pPr>
            <a:endParaRPr lang="en-US" dirty="0"/>
          </a:p>
          <a:p>
            <a:r>
              <a:rPr lang="en-US" dirty="0"/>
              <a:t>Faculty and staff contact lists should be accurate and up-to-date.</a:t>
            </a:r>
          </a:p>
          <a:p>
            <a:pPr marL="0" indent="0">
              <a:buNone/>
            </a:pPr>
            <a:endParaRPr lang="en-US" dirty="0"/>
          </a:p>
        </p:txBody>
      </p:sp>
    </p:spTree>
    <p:extLst>
      <p:ext uri="{BB962C8B-B14F-4D97-AF65-F5344CB8AC3E}">
        <p14:creationId xmlns:p14="http://schemas.microsoft.com/office/powerpoint/2010/main" val="26215166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65E62-4337-422A-AB14-8D975A0BF09E}"/>
              </a:ext>
            </a:extLst>
          </p:cNvPr>
          <p:cNvSpPr>
            <a:spLocks noGrp="1"/>
          </p:cNvSpPr>
          <p:nvPr>
            <p:ph type="title"/>
          </p:nvPr>
        </p:nvSpPr>
        <p:spPr/>
        <p:txBody>
          <a:bodyPr/>
          <a:lstStyle/>
          <a:p>
            <a:r>
              <a:rPr lang="en-US" dirty="0"/>
              <a:t>1. </a:t>
            </a:r>
            <a:r>
              <a:rPr lang="en-US" b="1" dirty="0"/>
              <a:t>Improve Communication and Community</a:t>
            </a:r>
          </a:p>
        </p:txBody>
      </p:sp>
      <p:sp>
        <p:nvSpPr>
          <p:cNvPr id="3" name="Content Placeholder 2">
            <a:extLst>
              <a:ext uri="{FF2B5EF4-FFF2-40B4-BE49-F238E27FC236}">
                <a16:creationId xmlns:a16="http://schemas.microsoft.com/office/drawing/2014/main" id="{C977BEC0-B89A-4416-9F56-CCB0A03DA98D}"/>
              </a:ext>
            </a:extLst>
          </p:cNvPr>
          <p:cNvSpPr>
            <a:spLocks noGrp="1"/>
          </p:cNvSpPr>
          <p:nvPr>
            <p:ph idx="1"/>
          </p:nvPr>
        </p:nvSpPr>
        <p:spPr/>
        <p:txBody>
          <a:bodyPr/>
          <a:lstStyle/>
          <a:p>
            <a:r>
              <a:rPr lang="en-US" dirty="0"/>
              <a:t>Advisement is a critical component of communication with students. We should continue to use and expand tools such as EAB Navigate to selectively target issues such as fall through courses, opportunities, etc.</a:t>
            </a:r>
          </a:p>
          <a:p>
            <a:r>
              <a:rPr lang="en-US" dirty="0"/>
              <a:t>Better communication strategies are needed to increase Student Evaluation of Teaching (SET) Response Rates. SETs provide valuable feedback for instructors.</a:t>
            </a:r>
          </a:p>
          <a:p>
            <a:r>
              <a:rPr lang="en-US" dirty="0"/>
              <a:t>Implement more robust controls on the student email system to reduce the impact of phishing and spam attacks. </a:t>
            </a:r>
          </a:p>
          <a:p>
            <a:endParaRPr lang="en-US" dirty="0"/>
          </a:p>
          <a:p>
            <a:endParaRPr lang="en-US" dirty="0"/>
          </a:p>
        </p:txBody>
      </p:sp>
    </p:spTree>
    <p:extLst>
      <p:ext uri="{BB962C8B-B14F-4D97-AF65-F5344CB8AC3E}">
        <p14:creationId xmlns:p14="http://schemas.microsoft.com/office/powerpoint/2010/main" val="966451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473095-12E6-49B4-B16D-DC5914AAE593}"/>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2. </a:t>
            </a:r>
            <a:r>
              <a:rPr lang="en-US" b="1" dirty="0">
                <a:latin typeface="Calibri Light" panose="020F0302020204030204" pitchFamily="34" charset="0"/>
                <a:ea typeface="Calibri Light" panose="020F0302020204030204" pitchFamily="34" charset="0"/>
                <a:cs typeface="Calibri Light" panose="020F0302020204030204" pitchFamily="34" charset="0"/>
              </a:rPr>
              <a:t>Enhance Facilities and Resources</a:t>
            </a:r>
            <a:endParaRPr lang="en-US"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3" name="Content Placeholder 2">
            <a:extLst>
              <a:ext uri="{FF2B5EF4-FFF2-40B4-BE49-F238E27FC236}">
                <a16:creationId xmlns:a16="http://schemas.microsoft.com/office/drawing/2014/main" id="{65AEFD82-5C8A-4C1D-BF5B-8148F199088E}"/>
              </a:ext>
            </a:extLst>
          </p:cNvPr>
          <p:cNvSpPr>
            <a:spLocks noGrp="1"/>
          </p:cNvSpPr>
          <p:nvPr>
            <p:ph idx="1"/>
          </p:nvPr>
        </p:nvSpPr>
        <p:spPr/>
        <p:txBody>
          <a:bodyPr/>
          <a:lstStyle/>
          <a:p>
            <a:r>
              <a:rPr lang="en-US" dirty="0"/>
              <a:t>Provide additional community/commons spaces for students to study, socialize, participate in online courses and showcase their work</a:t>
            </a:r>
          </a:p>
          <a:p>
            <a:r>
              <a:rPr lang="en-US" dirty="0"/>
              <a:t>Expand affordable food options for faculty, staff and students on campus</a:t>
            </a:r>
          </a:p>
          <a:p>
            <a:r>
              <a:rPr lang="en-US" dirty="0"/>
              <a:t>Fill staff vacancies in critical offices</a:t>
            </a:r>
          </a:p>
          <a:p>
            <a:r>
              <a:rPr lang="en-US" dirty="0"/>
              <a:t>Create and sustain the needed infrastructure for online courses and programs, including training, faculty resources, LMS/software networks. Faculty should secure online teaching certification.</a:t>
            </a:r>
          </a:p>
          <a:p>
            <a:r>
              <a:rPr lang="en-US" dirty="0"/>
              <a:t>Continue to pursue external grants for enriching support.</a:t>
            </a:r>
          </a:p>
          <a:p>
            <a:endParaRPr lang="en-US" dirty="0"/>
          </a:p>
        </p:txBody>
      </p:sp>
    </p:spTree>
    <p:extLst>
      <p:ext uri="{BB962C8B-B14F-4D97-AF65-F5344CB8AC3E}">
        <p14:creationId xmlns:p14="http://schemas.microsoft.com/office/powerpoint/2010/main" val="587468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AAA12-08C4-4AF8-8C6B-6BEEDE95D4E7}"/>
              </a:ext>
            </a:extLst>
          </p:cNvPr>
          <p:cNvSpPr>
            <a:spLocks noGrp="1"/>
          </p:cNvSpPr>
          <p:nvPr>
            <p:ph type="title"/>
          </p:nvPr>
        </p:nvSpPr>
        <p:spPr/>
        <p:txBody>
          <a:bodyPr/>
          <a:lstStyle/>
          <a:p>
            <a:r>
              <a:rPr lang="en-US" b="1" dirty="0"/>
              <a:t>3. Improve retention and graduation rates</a:t>
            </a:r>
          </a:p>
        </p:txBody>
      </p:sp>
      <p:sp>
        <p:nvSpPr>
          <p:cNvPr id="3" name="Content Placeholder 2">
            <a:extLst>
              <a:ext uri="{FF2B5EF4-FFF2-40B4-BE49-F238E27FC236}">
                <a16:creationId xmlns:a16="http://schemas.microsoft.com/office/drawing/2014/main" id="{363FBAD6-FF99-4958-899B-7D431C4EDA0D}"/>
              </a:ext>
            </a:extLst>
          </p:cNvPr>
          <p:cNvSpPr>
            <a:spLocks noGrp="1"/>
          </p:cNvSpPr>
          <p:nvPr>
            <p:ph idx="1"/>
          </p:nvPr>
        </p:nvSpPr>
        <p:spPr>
          <a:xfrm>
            <a:off x="838200" y="1366221"/>
            <a:ext cx="10515600" cy="4810742"/>
          </a:xfrm>
        </p:spPr>
        <p:txBody>
          <a:bodyPr/>
          <a:lstStyle/>
          <a:p>
            <a:r>
              <a:rPr lang="en-US" dirty="0"/>
              <a:t>Effectively utilize Advisory Boards and industry partnerships to keep our curriculum and facilities up-to-date, provide internships and mentoring opportunities and develop new programs in response to emerging needs.</a:t>
            </a:r>
          </a:p>
          <a:p>
            <a:r>
              <a:rPr lang="en-US" dirty="0"/>
              <a:t>Investigate meta majors, common first semester/first year courses of related majors to allow explore educational </a:t>
            </a:r>
            <a:r>
              <a:rPr lang="en-US" dirty="0" err="1"/>
              <a:t>requirements,career</a:t>
            </a:r>
            <a:r>
              <a:rPr lang="en-US" dirty="0"/>
              <a:t> options and change majors without loss of credit.</a:t>
            </a:r>
          </a:p>
          <a:p>
            <a:r>
              <a:rPr lang="en-US" dirty="0"/>
              <a:t>Intentionally structure first year and transfer student experiences to build a sense of community and belonging</a:t>
            </a:r>
          </a:p>
          <a:p>
            <a:r>
              <a:rPr lang="en-US" dirty="0"/>
              <a:t>Ascertain where students struggle and develop strategies to meet students where they are, and support their success.</a:t>
            </a:r>
          </a:p>
        </p:txBody>
      </p:sp>
    </p:spTree>
    <p:extLst>
      <p:ext uri="{BB962C8B-B14F-4D97-AF65-F5344CB8AC3E}">
        <p14:creationId xmlns:p14="http://schemas.microsoft.com/office/powerpoint/2010/main" val="3516808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88695-9B03-4ED0-8112-8D04D2DA7456}"/>
              </a:ext>
            </a:extLst>
          </p:cNvPr>
          <p:cNvSpPr>
            <a:spLocks noGrp="1"/>
          </p:cNvSpPr>
          <p:nvPr>
            <p:ph type="title"/>
          </p:nvPr>
        </p:nvSpPr>
        <p:spPr/>
        <p:txBody>
          <a:bodyPr/>
          <a:lstStyle/>
          <a:p>
            <a:r>
              <a:rPr lang="en-US" b="1" dirty="0"/>
              <a:t>4. Promote career readiness and exploration</a:t>
            </a:r>
          </a:p>
        </p:txBody>
      </p:sp>
      <p:sp>
        <p:nvSpPr>
          <p:cNvPr id="3" name="Content Placeholder 2">
            <a:extLst>
              <a:ext uri="{FF2B5EF4-FFF2-40B4-BE49-F238E27FC236}">
                <a16:creationId xmlns:a16="http://schemas.microsoft.com/office/drawing/2014/main" id="{86973A52-DB92-4559-8878-6168C24F5F8E}"/>
              </a:ext>
            </a:extLst>
          </p:cNvPr>
          <p:cNvSpPr>
            <a:spLocks noGrp="1"/>
          </p:cNvSpPr>
          <p:nvPr>
            <p:ph idx="1"/>
          </p:nvPr>
        </p:nvSpPr>
        <p:spPr/>
        <p:txBody>
          <a:bodyPr>
            <a:normAutofit fontScale="70000" lnSpcReduction="20000"/>
          </a:bodyPr>
          <a:lstStyle/>
          <a:p>
            <a:r>
              <a:rPr lang="en-US" dirty="0"/>
              <a:t>Imbed career readiness and exploration across the curriculum to help student see the value to their future of a City Tech education</a:t>
            </a:r>
          </a:p>
          <a:p>
            <a:r>
              <a:rPr lang="en-US" dirty="0"/>
              <a:t>Promote and expand evidence-based practices such as experiential and place-based learning, interdisciplinarity, new and expanded academic minors, and undergraduate research. </a:t>
            </a:r>
          </a:p>
          <a:p>
            <a:r>
              <a:rPr lang="en-US" dirty="0"/>
              <a:t>Internships and apprenticeships are of great benefit in promoting career exploration and readiness. In consultation with, and in collaboration with, the Professional Development Center, we can establish guidelines and activities for a student’s professional preparation for internships and better promote paid internships. This would provide welcome support to departmental internship coordinators. Paid internships in particular, support graduation by reducing the financial demands of college attendance.</a:t>
            </a:r>
          </a:p>
          <a:p>
            <a:r>
              <a:rPr lang="en-US" dirty="0"/>
              <a:t>Another approach for enhancing career readiness that should be promoted is to further integrate certifications and micro-credentials integrated into curriculum. The Health Science Departments intentional integration of certifications into their degree programs is to be commended. Expanding career fairs and site visits are an excellent way to promote career exploration and readiness. Several model programs such as CMCE and ARCH could be adopted and adapted.</a:t>
            </a:r>
          </a:p>
          <a:p>
            <a:endParaRPr lang="en-US" dirty="0"/>
          </a:p>
        </p:txBody>
      </p:sp>
    </p:spTree>
    <p:extLst>
      <p:ext uri="{BB962C8B-B14F-4D97-AF65-F5344CB8AC3E}">
        <p14:creationId xmlns:p14="http://schemas.microsoft.com/office/powerpoint/2010/main" val="1087685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EEAF71-6B70-4036-BDEB-2A6EAE77ED2B}"/>
              </a:ext>
            </a:extLst>
          </p:cNvPr>
          <p:cNvSpPr>
            <a:spLocks noGrp="1"/>
          </p:cNvSpPr>
          <p:nvPr>
            <p:ph type="title"/>
          </p:nvPr>
        </p:nvSpPr>
        <p:spPr/>
        <p:txBody>
          <a:bodyPr/>
          <a:lstStyle/>
          <a:p>
            <a:pPr algn="ctr"/>
            <a:r>
              <a:rPr lang="en-US" dirty="0"/>
              <a:t>Greetings and Updates</a:t>
            </a:r>
          </a:p>
        </p:txBody>
      </p:sp>
      <p:sp>
        <p:nvSpPr>
          <p:cNvPr id="2" name="Content Placeholder 1">
            <a:extLst>
              <a:ext uri="{FF2B5EF4-FFF2-40B4-BE49-F238E27FC236}">
                <a16:creationId xmlns:a16="http://schemas.microsoft.com/office/drawing/2014/main" id="{1897631B-9F4F-42FD-93EA-C7E7E7458EA6}"/>
              </a:ext>
            </a:extLst>
          </p:cNvPr>
          <p:cNvSpPr>
            <a:spLocks noGrp="1"/>
          </p:cNvSpPr>
          <p:nvPr>
            <p:ph idx="1"/>
          </p:nvPr>
        </p:nvSpPr>
        <p:spPr/>
        <p:txBody>
          <a:bodyPr/>
          <a:lstStyle/>
          <a:p>
            <a:r>
              <a:rPr lang="en-US" dirty="0"/>
              <a:t>President Russell K. Hotzler</a:t>
            </a:r>
          </a:p>
          <a:p>
            <a:r>
              <a:rPr lang="en-US" dirty="0"/>
              <a:t>VP for EMSA Marling Sone</a:t>
            </a:r>
          </a:p>
          <a:p>
            <a:r>
              <a:rPr lang="en-US" dirty="0"/>
              <a:t>VP for  Miguel Cairol</a:t>
            </a:r>
          </a:p>
          <a:p>
            <a:r>
              <a:rPr lang="en-US" dirty="0"/>
              <a:t>Director of Faculty Commons, Prof. Shelley Smith</a:t>
            </a:r>
          </a:p>
          <a:p>
            <a:r>
              <a:rPr lang="en-US" dirty="0"/>
              <a:t>CIO and VP for IT Rita Uddin</a:t>
            </a:r>
          </a:p>
          <a:p>
            <a:r>
              <a:rPr lang="en-US" dirty="0" err="1"/>
              <a:t>AtoL</a:t>
            </a:r>
            <a:r>
              <a:rPr lang="en-US" dirty="0"/>
              <a:t> Director Jose Diaz</a:t>
            </a:r>
          </a:p>
          <a:p>
            <a:r>
              <a:rPr lang="en-US" dirty="0"/>
              <a:t>Provost Pamela Brown</a:t>
            </a:r>
          </a:p>
        </p:txBody>
      </p:sp>
    </p:spTree>
    <p:extLst>
      <p:ext uri="{BB962C8B-B14F-4D97-AF65-F5344CB8AC3E}">
        <p14:creationId xmlns:p14="http://schemas.microsoft.com/office/powerpoint/2010/main" val="2293333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CBAC9-8C9F-1D89-6BA6-843FF5A22985}"/>
              </a:ext>
            </a:extLst>
          </p:cNvPr>
          <p:cNvSpPr>
            <a:spLocks noGrp="1"/>
          </p:cNvSpPr>
          <p:nvPr>
            <p:ph type="ctrTitle"/>
          </p:nvPr>
        </p:nvSpPr>
        <p:spPr/>
        <p:txBody>
          <a:bodyPr/>
          <a:lstStyle/>
          <a:p>
            <a:r>
              <a:rPr lang="en-US" b="1" dirty="0"/>
              <a:t>Questions?</a:t>
            </a:r>
          </a:p>
        </p:txBody>
      </p:sp>
      <p:sp>
        <p:nvSpPr>
          <p:cNvPr id="3" name="Subtitle 2">
            <a:extLst>
              <a:ext uri="{FF2B5EF4-FFF2-40B4-BE49-F238E27FC236}">
                <a16:creationId xmlns:a16="http://schemas.microsoft.com/office/drawing/2014/main" id="{F6C76E4F-9AF8-849B-76F3-6D70900478C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352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1C5AB83-1C39-41EE-BD0A-A237A14B90FC}"/>
              </a:ext>
            </a:extLst>
          </p:cNvPr>
          <p:cNvSpPr/>
          <p:nvPr/>
        </p:nvSpPr>
        <p:spPr>
          <a:xfrm>
            <a:off x="1498601" y="999067"/>
            <a:ext cx="8873066" cy="4390817"/>
          </a:xfrm>
          <a:prstGeom prst="rect">
            <a:avLst/>
          </a:prstGeom>
        </p:spPr>
        <p:txBody>
          <a:bodyPr wrap="square">
            <a:spAutoFit/>
          </a:bodyPr>
          <a:lstStyle/>
          <a:p>
            <a:pPr>
              <a:lnSpc>
                <a:spcPct val="107000"/>
              </a:lnSpc>
              <a:spcAft>
                <a:spcPts val="800"/>
              </a:spcAft>
            </a:pPr>
            <a:r>
              <a:rPr lang="en-US" sz="40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2024-2029</a:t>
            </a:r>
            <a:r>
              <a:rPr lang="en-US" sz="36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 Strategic Plan Vision Statement</a:t>
            </a:r>
            <a:endParaRPr lang="en-US"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3200" dirty="0">
                <a:solidFill>
                  <a:srgbClr val="000000"/>
                </a:solidFill>
                <a:ea typeface="Calibri" panose="020F0502020204030204" pitchFamily="34" charset="0"/>
                <a:cs typeface="Times New Roman" panose="02020603050405020304" pitchFamily="18" charset="0"/>
              </a:rPr>
              <a:t>Our vision is to be the premier college of technology within CUNY that holistically anchors academic excellence and convergent research in ethics and civic engagement while preparing workforce-ready graduates for upward economic mobility and social leadership and responsibility.</a:t>
            </a:r>
            <a:endParaRPr lang="en-US"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7827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685C6-070F-53B4-F8F7-E7F7A12883A4}"/>
              </a:ext>
            </a:extLst>
          </p:cNvPr>
          <p:cNvSpPr>
            <a:spLocks noGrp="1"/>
          </p:cNvSpPr>
          <p:nvPr>
            <p:ph type="title"/>
          </p:nvPr>
        </p:nvSpPr>
        <p:spPr>
          <a:xfrm>
            <a:off x="838200" y="365126"/>
            <a:ext cx="10515600" cy="1048807"/>
          </a:xfrm>
        </p:spPr>
        <p:txBody>
          <a:bodyPr>
            <a:noAutofit/>
          </a:bodyPr>
          <a:lstStyle/>
          <a:p>
            <a:pPr algn="ctr"/>
            <a:r>
              <a:rPr lang="en-US" b="1" dirty="0">
                <a:solidFill>
                  <a:srgbClr val="0070C0"/>
                </a:solidFill>
                <a:latin typeface="Times New Roman" panose="02020603050405020304" pitchFamily="18" charset="0"/>
                <a:cs typeface="Times New Roman" panose="02020603050405020304" pitchFamily="18" charset="0"/>
              </a:rPr>
              <a:t>How was the Strategic Plan developed? </a:t>
            </a:r>
          </a:p>
        </p:txBody>
      </p:sp>
      <p:sp>
        <p:nvSpPr>
          <p:cNvPr id="3" name="Content Placeholder 2">
            <a:extLst>
              <a:ext uri="{FF2B5EF4-FFF2-40B4-BE49-F238E27FC236}">
                <a16:creationId xmlns:a16="http://schemas.microsoft.com/office/drawing/2014/main" id="{E0CFD204-43F9-8DC0-73D2-CB0601099E9E}"/>
              </a:ext>
            </a:extLst>
          </p:cNvPr>
          <p:cNvSpPr>
            <a:spLocks noGrp="1"/>
          </p:cNvSpPr>
          <p:nvPr>
            <p:ph idx="1"/>
          </p:nvPr>
        </p:nvSpPr>
        <p:spPr>
          <a:xfrm>
            <a:off x="838200" y="1540935"/>
            <a:ext cx="10515600" cy="4444998"/>
          </a:xfrm>
        </p:spPr>
        <p:txBody>
          <a:bodyPr>
            <a:normAutofit fontScale="70000" lnSpcReduction="20000"/>
          </a:bodyPr>
          <a:lstStyle/>
          <a:p>
            <a:pPr marL="0" indent="0" algn="ctr">
              <a:buNone/>
            </a:pPr>
            <a:r>
              <a:rPr lang="en-US" b="1" dirty="0"/>
              <a:t>Timeline &amp; Engagement through Community–Listening, Learning, Envisioning the Future</a:t>
            </a:r>
          </a:p>
          <a:p>
            <a:pPr marL="0" indent="0" algn="ctr">
              <a:buNone/>
            </a:pPr>
            <a:endParaRPr lang="en-US" dirty="0"/>
          </a:p>
          <a:p>
            <a:r>
              <a:rPr lang="en-US" sz="2600" b="1" dirty="0"/>
              <a:t>August 2023 - October 2023: </a:t>
            </a:r>
            <a:r>
              <a:rPr lang="en-US" sz="2600" dirty="0"/>
              <a:t>Six working groups focused on each of the six key thematic areas which were the starting point for creating the </a:t>
            </a:r>
            <a:r>
              <a:rPr lang="en-US" sz="2600" i="1" dirty="0"/>
              <a:t>Roadmap </a:t>
            </a:r>
            <a:r>
              <a:rPr lang="en-US" sz="2600" dirty="0"/>
              <a:t>were created.</a:t>
            </a:r>
            <a:r>
              <a:rPr lang="en-US" sz="2600" i="1" dirty="0"/>
              <a:t> </a:t>
            </a:r>
            <a:r>
              <a:rPr lang="en-US" sz="2600" dirty="0"/>
              <a:t>Membership was selected through an invitation to the college community to participate, and after consultation with the President’s Cabinet and College leadership.</a:t>
            </a:r>
            <a:r>
              <a:rPr lang="en-US" sz="2600" b="1" dirty="0"/>
              <a:t> </a:t>
            </a:r>
            <a:r>
              <a:rPr lang="en-US" sz="2600" dirty="0"/>
              <a:t> </a:t>
            </a:r>
          </a:p>
          <a:p>
            <a:r>
              <a:rPr lang="en-US" sz="2600" b="1" dirty="0"/>
              <a:t>November 2023 – January 2024: </a:t>
            </a:r>
            <a:r>
              <a:rPr lang="en-US" sz="2600" dirty="0"/>
              <a:t>Working groups were charged, and began meeting to identify individuals/groups to meet with to discuss strengths, weaknesses, and opportunities, develop questions; assign interviewers, and conduct needed research</a:t>
            </a:r>
            <a:r>
              <a:rPr lang="en-US" sz="2600" b="1" dirty="0"/>
              <a:t> </a:t>
            </a:r>
            <a:r>
              <a:rPr lang="en-US" sz="2600" dirty="0"/>
              <a:t>in order to gain important insights about the college, leading to recommended goals and key initiatives; </a:t>
            </a:r>
          </a:p>
          <a:p>
            <a:r>
              <a:rPr lang="en-US" sz="2600" b="1" dirty="0"/>
              <a:t>February 2024 – April 2024: </a:t>
            </a:r>
            <a:r>
              <a:rPr lang="en-US" sz="2600" dirty="0"/>
              <a:t>Working groups conducted research, met with individuals/groups; and attended Town Halls – two with faculty and staff, one with students, and one with the President’s Cabinet</a:t>
            </a:r>
            <a:r>
              <a:rPr lang="en-US" sz="2600" b="1" dirty="0"/>
              <a:t>.</a:t>
            </a:r>
            <a:endParaRPr lang="en-US" sz="2600" dirty="0"/>
          </a:p>
          <a:p>
            <a:r>
              <a:rPr lang="en-US" sz="2600" b="1" dirty="0"/>
              <a:t>April – May 2024: </a:t>
            </a:r>
            <a:r>
              <a:rPr lang="en-US" sz="2600" dirty="0"/>
              <a:t>Working groups prepared the final summary of meeting/open hearing notes; and identified goals and key initiatives relevant to the Working Group’s theme.</a:t>
            </a:r>
          </a:p>
          <a:p>
            <a:r>
              <a:rPr lang="en-US" sz="2600" b="1" dirty="0"/>
              <a:t>June 2024-August 2024: </a:t>
            </a:r>
            <a:r>
              <a:rPr lang="en-US" sz="2600" dirty="0"/>
              <a:t>Draft Strategic Plan was compiled.</a:t>
            </a:r>
          </a:p>
          <a:p>
            <a:r>
              <a:rPr lang="en-US" sz="2600" b="1" dirty="0"/>
              <a:t>Fall 2024: </a:t>
            </a:r>
            <a:r>
              <a:rPr lang="en-US" sz="2600" dirty="0"/>
              <a:t>Open Hearing on the near final draft</a:t>
            </a:r>
            <a:r>
              <a:rPr lang="en-US" sz="2600" b="1" dirty="0"/>
              <a:t>. </a:t>
            </a:r>
            <a:r>
              <a:rPr lang="en-US" sz="2600" dirty="0"/>
              <a:t>Final edits</a:t>
            </a:r>
            <a:r>
              <a:rPr lang="en-US" sz="2600" b="1" dirty="0"/>
              <a:t>. </a:t>
            </a:r>
            <a:r>
              <a:rPr lang="en-US" sz="2600" dirty="0"/>
              <a:t>Strategic Plan to be submitted to college governance for approval</a:t>
            </a:r>
          </a:p>
          <a:p>
            <a:endParaRPr lang="en-US" b="0" i="0" dirty="0">
              <a:solidFill>
                <a:srgbClr val="053238"/>
              </a:solidFill>
              <a:effectLst/>
              <a:latin typeface="proxima nova"/>
            </a:endParaRPr>
          </a:p>
          <a:p>
            <a:pPr marL="0" indent="0" algn="l">
              <a:buNone/>
            </a:pPr>
            <a:endParaRPr lang="en-US" dirty="0"/>
          </a:p>
        </p:txBody>
      </p:sp>
    </p:spTree>
    <p:extLst>
      <p:ext uri="{BB962C8B-B14F-4D97-AF65-F5344CB8AC3E}">
        <p14:creationId xmlns:p14="http://schemas.microsoft.com/office/powerpoint/2010/main" val="3409387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BEE62A3-075E-8A8A-8C90-F9EC64F5D53C}"/>
              </a:ext>
            </a:extLst>
          </p:cNvPr>
          <p:cNvSpPr txBox="1"/>
          <p:nvPr/>
        </p:nvSpPr>
        <p:spPr>
          <a:xfrm>
            <a:off x="5283200" y="2763520"/>
            <a:ext cx="184731" cy="369332"/>
          </a:xfrm>
          <a:prstGeom prst="rect">
            <a:avLst/>
          </a:prstGeom>
          <a:noFill/>
        </p:spPr>
        <p:txBody>
          <a:bodyPr wrap="none" rtlCol="0">
            <a:spAutoFit/>
          </a:bodyPr>
          <a:lstStyle/>
          <a:p>
            <a:endParaRPr lang="en-US" dirty="0"/>
          </a:p>
        </p:txBody>
      </p:sp>
      <p:graphicFrame>
        <p:nvGraphicFramePr>
          <p:cNvPr id="5" name="Table 4">
            <a:extLst>
              <a:ext uri="{FF2B5EF4-FFF2-40B4-BE49-F238E27FC236}">
                <a16:creationId xmlns:a16="http://schemas.microsoft.com/office/drawing/2014/main" id="{88929294-F99C-D736-55C2-77F4DC827E5F}"/>
              </a:ext>
            </a:extLst>
          </p:cNvPr>
          <p:cNvGraphicFramePr>
            <a:graphicFrameLocks noGrp="1"/>
          </p:cNvGraphicFramePr>
          <p:nvPr>
            <p:extLst>
              <p:ext uri="{D42A27DB-BD31-4B8C-83A1-F6EECF244321}">
                <p14:modId xmlns:p14="http://schemas.microsoft.com/office/powerpoint/2010/main" val="277754318"/>
              </p:ext>
            </p:extLst>
          </p:nvPr>
        </p:nvGraphicFramePr>
        <p:xfrm>
          <a:off x="1109134" y="76258"/>
          <a:ext cx="10041466" cy="5861293"/>
        </p:xfrm>
        <a:graphic>
          <a:graphicData uri="http://schemas.openxmlformats.org/drawingml/2006/table">
            <a:tbl>
              <a:tblPr>
                <a:tableStyleId>{5C22544A-7EE6-4342-B048-85BDC9FD1C3A}</a:tableStyleId>
              </a:tblPr>
              <a:tblGrid>
                <a:gridCol w="2520958">
                  <a:extLst>
                    <a:ext uri="{9D8B030D-6E8A-4147-A177-3AD203B41FA5}">
                      <a16:colId xmlns:a16="http://schemas.microsoft.com/office/drawing/2014/main" val="2556557129"/>
                    </a:ext>
                  </a:extLst>
                </a:gridCol>
                <a:gridCol w="7520508">
                  <a:extLst>
                    <a:ext uri="{9D8B030D-6E8A-4147-A177-3AD203B41FA5}">
                      <a16:colId xmlns:a16="http://schemas.microsoft.com/office/drawing/2014/main" val="2946843552"/>
                    </a:ext>
                  </a:extLst>
                </a:gridCol>
              </a:tblGrid>
              <a:tr h="381332">
                <a:tc gridSpan="2">
                  <a:txBody>
                    <a:bodyPr/>
                    <a:lstStyle/>
                    <a:p>
                      <a:pPr algn="ctr" fontAlgn="ctr"/>
                      <a:r>
                        <a:rPr lang="en-US" sz="2200" b="1" u="none" strike="noStrike" dirty="0">
                          <a:solidFill>
                            <a:srgbClr val="0070C0"/>
                          </a:solidFill>
                          <a:effectLst/>
                        </a:rPr>
                        <a:t>Special Thanks to Strategic Planning Committee Members</a:t>
                      </a:r>
                      <a:endParaRPr lang="en-US" sz="2200" b="1" i="0" u="none" strike="noStrike" dirty="0">
                        <a:solidFill>
                          <a:srgbClr val="0070C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2804497175"/>
                  </a:ext>
                </a:extLst>
              </a:tr>
              <a:tr h="381332">
                <a:tc gridSpan="2">
                  <a:txBody>
                    <a:bodyPr/>
                    <a:lstStyle/>
                    <a:p>
                      <a:pPr algn="l" fontAlgn="b"/>
                      <a:r>
                        <a:rPr lang="en-US" sz="2200" b="1" u="none" strike="noStrike" dirty="0">
                          <a:effectLst/>
                          <a:latin typeface="+mn-lt"/>
                        </a:rPr>
                        <a:t>Creating a student-centered, equity-driven college</a:t>
                      </a:r>
                      <a:endParaRPr lang="en-US" sz="2200" b="1" i="0" u="none" strike="noStrike" dirty="0">
                        <a:solidFill>
                          <a:srgbClr val="000000"/>
                        </a:solidFill>
                        <a:effectLst/>
                        <a:latin typeface="+mn-lt"/>
                      </a:endParaRPr>
                    </a:p>
                  </a:txBody>
                  <a:tcPr marL="9525" marR="9525" marT="9525" marB="0" anchor="b"/>
                </a:tc>
                <a:tc hMerge="1">
                  <a:txBody>
                    <a:bodyPr/>
                    <a:lstStyle/>
                    <a:p>
                      <a:endParaRPr lang="en-US"/>
                    </a:p>
                  </a:txBody>
                  <a:tcPr/>
                </a:tc>
                <a:extLst>
                  <a:ext uri="{0D108BD9-81ED-4DB2-BD59-A6C34878D82A}">
                    <a16:rowId xmlns:a16="http://schemas.microsoft.com/office/drawing/2014/main" val="1573557189"/>
                  </a:ext>
                </a:extLst>
              </a:tr>
              <a:tr h="368212">
                <a:tc>
                  <a:txBody>
                    <a:bodyPr/>
                    <a:lstStyle/>
                    <a:p>
                      <a:pPr marL="0" marR="0">
                        <a:lnSpc>
                          <a:spcPct val="107000"/>
                        </a:lnSpc>
                        <a:spcBef>
                          <a:spcPts val="0"/>
                        </a:spcBef>
                        <a:spcAft>
                          <a:spcPts val="0"/>
                        </a:spcAft>
                      </a:pPr>
                      <a:r>
                        <a:rPr lang="en-US" sz="2000" b="0" dirty="0">
                          <a:solidFill>
                            <a:srgbClr val="000000"/>
                          </a:solidFill>
                          <a:effectLst/>
                          <a:latin typeface="+mn-lt"/>
                          <a:ea typeface="Times New Roman" panose="02020603050405020304" pitchFamily="18" charset="0"/>
                          <a:cs typeface="Times New Roman" panose="02020603050405020304" pitchFamily="18" charset="0"/>
                        </a:rPr>
                        <a:t>LIB</a:t>
                      </a:r>
                      <a:endParaRPr lang="en-US" sz="20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Anne Leonard (chair)</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89267444"/>
                  </a:ext>
                </a:extLst>
              </a:tr>
              <a:tr h="368212">
                <a:tc>
                  <a:txBody>
                    <a:bodyPr/>
                    <a:lstStyle/>
                    <a:p>
                      <a:pPr marL="0" marR="0">
                        <a:lnSpc>
                          <a:spcPct val="107000"/>
                        </a:lnSpc>
                        <a:spcBef>
                          <a:spcPts val="0"/>
                        </a:spcBef>
                        <a:spcAft>
                          <a:spcPts val="0"/>
                        </a:spcAft>
                      </a:pPr>
                      <a:r>
                        <a:rPr lang="en-US" sz="2000" b="0" dirty="0">
                          <a:solidFill>
                            <a:srgbClr val="000000"/>
                          </a:solidFill>
                          <a:effectLst/>
                          <a:latin typeface="+mn-lt"/>
                          <a:ea typeface="Times New Roman" panose="02020603050405020304" pitchFamily="18" charset="0"/>
                          <a:cs typeface="Times New Roman" panose="02020603050405020304" pitchFamily="18" charset="0"/>
                        </a:rPr>
                        <a:t>ECFM</a:t>
                      </a:r>
                      <a:endParaRPr lang="en-US" sz="20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Michael Cannetti (secy)</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204590"/>
                  </a:ext>
                </a:extLst>
              </a:tr>
              <a:tr h="368212">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HUM</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Ines Corujo Martin </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58380449"/>
                  </a:ext>
                </a:extLst>
              </a:tr>
              <a:tr h="368212">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HUS</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Smita Dewan</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95157315"/>
                  </a:ext>
                </a:extLst>
              </a:tr>
              <a:tr h="368212">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AFR</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dirty="0">
                          <a:solidFill>
                            <a:srgbClr val="000000"/>
                          </a:solidFill>
                          <a:effectLst/>
                          <a:latin typeface="+mn-lt"/>
                          <a:ea typeface="Times New Roman" panose="02020603050405020304" pitchFamily="18" charset="0"/>
                          <a:cs typeface="Times New Roman" panose="02020603050405020304" pitchFamily="18" charset="0"/>
                        </a:rPr>
                        <a:t>Dionne Bennett</a:t>
                      </a:r>
                      <a:endParaRPr lang="en-US" sz="20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49251155"/>
                  </a:ext>
                </a:extLst>
              </a:tr>
              <a:tr h="381332">
                <a:tc gridSpan="2">
                  <a:txBody>
                    <a:bodyPr/>
                    <a:lstStyle/>
                    <a:p>
                      <a:pPr algn="l" fontAlgn="ctr"/>
                      <a:endParaRPr lang="en-US" sz="2200" b="1" u="none" strike="noStrike" dirty="0">
                        <a:effectLst/>
                        <a:latin typeface="+mn-lt"/>
                      </a:endParaRPr>
                    </a:p>
                    <a:p>
                      <a:pPr algn="l" fontAlgn="ctr"/>
                      <a:r>
                        <a:rPr lang="en-US" sz="2200" b="1" u="none" strike="noStrike" dirty="0">
                          <a:effectLst/>
                          <a:latin typeface="+mn-lt"/>
                        </a:rPr>
                        <a:t>Catalyzing upward mobility and prosperity</a:t>
                      </a:r>
                      <a:endParaRPr lang="en-US" sz="2200" b="1" i="0" u="none" strike="noStrike" dirty="0">
                        <a:solidFill>
                          <a:srgbClr val="000000"/>
                        </a:solidFill>
                        <a:effectLst/>
                        <a:latin typeface="+mn-lt"/>
                      </a:endParaRPr>
                    </a:p>
                  </a:txBody>
                  <a:tcPr marL="9525" marR="9525" marT="9525" marB="0" anchor="ctr"/>
                </a:tc>
                <a:tc hMerge="1">
                  <a:txBody>
                    <a:bodyPr/>
                    <a:lstStyle/>
                    <a:p>
                      <a:endParaRPr lang="en-US"/>
                    </a:p>
                  </a:txBody>
                  <a:tcPr/>
                </a:tc>
                <a:extLst>
                  <a:ext uri="{0D108BD9-81ED-4DB2-BD59-A6C34878D82A}">
                    <a16:rowId xmlns:a16="http://schemas.microsoft.com/office/drawing/2014/main" val="3892634532"/>
                  </a:ext>
                </a:extLst>
              </a:tr>
              <a:tr h="368212">
                <a:tc>
                  <a:txBody>
                    <a:bodyPr/>
                    <a:lstStyle/>
                    <a:p>
                      <a:pPr marL="0" marR="0">
                        <a:lnSpc>
                          <a:spcPct val="107000"/>
                        </a:lnSpc>
                        <a:spcBef>
                          <a:spcPts val="0"/>
                        </a:spcBef>
                        <a:spcAft>
                          <a:spcPts val="0"/>
                        </a:spcAft>
                      </a:pPr>
                      <a:r>
                        <a:rPr lang="en-US" sz="2000" b="0" dirty="0">
                          <a:solidFill>
                            <a:srgbClr val="000000"/>
                          </a:solidFill>
                          <a:effectLst/>
                          <a:latin typeface="+mn-lt"/>
                          <a:ea typeface="Times New Roman" panose="02020603050405020304" pitchFamily="18" charset="0"/>
                          <a:cs typeface="Times New Roman" panose="02020603050405020304" pitchFamily="18" charset="0"/>
                        </a:rPr>
                        <a:t>Dean, </a:t>
                      </a:r>
                      <a:r>
                        <a:rPr lang="en-US" sz="2000" b="0" dirty="0" err="1">
                          <a:solidFill>
                            <a:srgbClr val="000000"/>
                          </a:solidFill>
                          <a:effectLst/>
                          <a:latin typeface="+mn-lt"/>
                          <a:ea typeface="Times New Roman" panose="02020603050405020304" pitchFamily="18" charset="0"/>
                          <a:cs typeface="Times New Roman" panose="02020603050405020304" pitchFamily="18" charset="0"/>
                        </a:rPr>
                        <a:t>SoPS</a:t>
                      </a:r>
                      <a:endParaRPr lang="en-US" sz="2000" b="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Maureen Archer (chair)</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3258112"/>
                  </a:ext>
                </a:extLst>
              </a:tr>
              <a:tr h="368212">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BUS</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Denise Sutton (secy  )</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0001892"/>
                  </a:ext>
                </a:extLst>
              </a:tr>
              <a:tr h="368212">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ENG</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dirty="0">
                          <a:solidFill>
                            <a:srgbClr val="000000"/>
                          </a:solidFill>
                          <a:effectLst/>
                          <a:latin typeface="+mn-lt"/>
                          <a:ea typeface="Times New Roman" panose="02020603050405020304" pitchFamily="18" charset="0"/>
                          <a:cs typeface="Times New Roman" panose="02020603050405020304" pitchFamily="18" charset="0"/>
                        </a:rPr>
                        <a:t>Rory Richards</a:t>
                      </a:r>
                      <a:endParaRPr lang="en-US" sz="20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65805684"/>
                  </a:ext>
                </a:extLst>
              </a:tr>
              <a:tr h="368212">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ENT</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Sue Brandt</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40186984"/>
                  </a:ext>
                </a:extLst>
              </a:tr>
              <a:tr h="368212">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ETET</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Li Geng</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75764284"/>
                  </a:ext>
                </a:extLst>
              </a:tr>
              <a:tr h="368212">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HUS</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dirty="0">
                          <a:solidFill>
                            <a:srgbClr val="000000"/>
                          </a:solidFill>
                          <a:effectLst/>
                          <a:latin typeface="+mn-lt"/>
                          <a:ea typeface="Times New Roman" panose="02020603050405020304" pitchFamily="18" charset="0"/>
                          <a:cs typeface="Times New Roman" panose="02020603050405020304" pitchFamily="18" charset="0"/>
                        </a:rPr>
                        <a:t>Ben Shepard</a:t>
                      </a:r>
                      <a:endParaRPr lang="en-US" sz="20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59283272"/>
                  </a:ext>
                </a:extLst>
              </a:tr>
              <a:tr h="368212">
                <a:tc>
                  <a:txBody>
                    <a:bodyPr/>
                    <a:lstStyle/>
                    <a:p>
                      <a:pPr marL="0" marR="0">
                        <a:lnSpc>
                          <a:spcPct val="107000"/>
                        </a:lnSpc>
                        <a:spcBef>
                          <a:spcPts val="0"/>
                        </a:spcBef>
                        <a:spcAft>
                          <a:spcPts val="0"/>
                        </a:spcAft>
                      </a:pPr>
                      <a:r>
                        <a:rPr lang="en-US" sz="2000" b="0">
                          <a:solidFill>
                            <a:srgbClr val="000000"/>
                          </a:solidFill>
                          <a:effectLst/>
                          <a:latin typeface="+mn-lt"/>
                          <a:ea typeface="Times New Roman" panose="02020603050405020304" pitchFamily="18" charset="0"/>
                          <a:cs typeface="Times New Roman" panose="02020603050405020304" pitchFamily="18" charset="0"/>
                        </a:rPr>
                        <a:t>LIB</a:t>
                      </a:r>
                      <a:endParaRPr lang="en-US" sz="2000" b="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2000" b="0" dirty="0">
                          <a:solidFill>
                            <a:srgbClr val="000000"/>
                          </a:solidFill>
                          <a:effectLst/>
                          <a:latin typeface="+mn-lt"/>
                          <a:ea typeface="Times New Roman" panose="02020603050405020304" pitchFamily="18" charset="0"/>
                          <a:cs typeface="Times New Roman" panose="02020603050405020304" pitchFamily="18" charset="0"/>
                        </a:rPr>
                        <a:t>Cailean Cooney</a:t>
                      </a:r>
                      <a:endParaRPr lang="en-US" sz="2000" b="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52104684"/>
                  </a:ext>
                </a:extLst>
              </a:tr>
            </a:tbl>
          </a:graphicData>
        </a:graphic>
      </p:graphicFrame>
    </p:spTree>
    <p:extLst>
      <p:ext uri="{BB962C8B-B14F-4D97-AF65-F5344CB8AC3E}">
        <p14:creationId xmlns:p14="http://schemas.microsoft.com/office/powerpoint/2010/main" val="1376545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456DE650-C942-67D0-79A7-C317962BDC75}"/>
              </a:ext>
            </a:extLst>
          </p:cNvPr>
          <p:cNvGraphicFramePr>
            <a:graphicFrameLocks noGrp="1"/>
          </p:cNvGraphicFramePr>
          <p:nvPr>
            <p:extLst>
              <p:ext uri="{D42A27DB-BD31-4B8C-83A1-F6EECF244321}">
                <p14:modId xmlns:p14="http://schemas.microsoft.com/office/powerpoint/2010/main" val="2322904932"/>
              </p:ext>
            </p:extLst>
          </p:nvPr>
        </p:nvGraphicFramePr>
        <p:xfrm>
          <a:off x="1075267" y="186268"/>
          <a:ext cx="9795933" cy="5611676"/>
        </p:xfrm>
        <a:graphic>
          <a:graphicData uri="http://schemas.openxmlformats.org/drawingml/2006/table">
            <a:tbl>
              <a:tblPr>
                <a:tableStyleId>{5C22544A-7EE6-4342-B048-85BDC9FD1C3A}</a:tableStyleId>
              </a:tblPr>
              <a:tblGrid>
                <a:gridCol w="2755321">
                  <a:extLst>
                    <a:ext uri="{9D8B030D-6E8A-4147-A177-3AD203B41FA5}">
                      <a16:colId xmlns:a16="http://schemas.microsoft.com/office/drawing/2014/main" val="4129487482"/>
                    </a:ext>
                  </a:extLst>
                </a:gridCol>
                <a:gridCol w="7040612">
                  <a:extLst>
                    <a:ext uri="{9D8B030D-6E8A-4147-A177-3AD203B41FA5}">
                      <a16:colId xmlns:a16="http://schemas.microsoft.com/office/drawing/2014/main" val="3761831409"/>
                    </a:ext>
                  </a:extLst>
                </a:gridCol>
              </a:tblGrid>
              <a:tr h="355590">
                <a:tc gridSpan="2">
                  <a:txBody>
                    <a:bodyPr/>
                    <a:lstStyle/>
                    <a:p>
                      <a:pPr algn="l" fontAlgn="ctr"/>
                      <a:r>
                        <a:rPr lang="en-US" sz="2400" b="1" u="none" strike="noStrike" dirty="0">
                          <a:effectLst/>
                        </a:rPr>
                        <a:t>Nurturing and renewing the academic core</a:t>
                      </a:r>
                      <a:endParaRPr lang="en-US" sz="2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1090030973"/>
                  </a:ext>
                </a:extLst>
              </a:tr>
              <a:tr h="355590">
                <a:tc>
                  <a:txBody>
                    <a:bodyPr/>
                    <a:lstStyle/>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ENG</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Laura Westengard (chair) </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200645375"/>
                  </a:ext>
                </a:extLst>
              </a:tr>
              <a:tr h="355590">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CTTE</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Euisuk Sung (secy)</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4190860597"/>
                  </a:ext>
                </a:extLst>
              </a:tr>
              <a:tr h="355590">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Dean, SoAS</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Justin Vazquez-Poritz</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863806582"/>
                  </a:ext>
                </a:extLst>
              </a:tr>
              <a:tr h="351084">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SOC</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Sean MacDonald</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447379212"/>
                  </a:ext>
                </a:extLst>
              </a:tr>
              <a:tr h="355590">
                <a:tc>
                  <a:txBody>
                    <a:bodyPr/>
                    <a:lstStyle/>
                    <a:p>
                      <a:pPr marL="0" marR="0">
                        <a:lnSpc>
                          <a:spcPct val="107000"/>
                        </a:lnSpc>
                        <a:spcBef>
                          <a:spcPts val="0"/>
                        </a:spcBef>
                        <a:spcAft>
                          <a:spcPts val="0"/>
                        </a:spcAft>
                      </a:pP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8181415"/>
                  </a:ext>
                </a:extLst>
              </a:tr>
              <a:tr h="355590">
                <a:tc gridSpan="2">
                  <a:txBody>
                    <a:bodyPr/>
                    <a:lstStyle/>
                    <a:p>
                      <a:pPr algn="l" fontAlgn="ctr"/>
                      <a:r>
                        <a:rPr lang="en-US" sz="2400" b="1" kern="1200" dirty="0">
                          <a:solidFill>
                            <a:schemeClr val="dk1"/>
                          </a:solidFill>
                          <a:effectLst/>
                          <a:latin typeface="+mn-lt"/>
                          <a:ea typeface="+mn-ea"/>
                          <a:cs typeface="+mn-cs"/>
                        </a:rPr>
                        <a:t>Designing a convergent research and innovation ecosystem</a:t>
                      </a:r>
                      <a:endParaRPr lang="en-US" sz="2400" b="0" i="0" u="none" strike="noStrike" dirty="0">
                        <a:solidFill>
                          <a:srgbClr val="000000"/>
                        </a:solidFill>
                        <a:effectLst/>
                        <a:latin typeface="Calibri" panose="020F0502020204030204" pitchFamily="34" charset="0"/>
                      </a:endParaRPr>
                    </a:p>
                  </a:txBody>
                  <a:tcPr marL="9525" marR="9525" marT="9525" marB="0" anchor="ctr"/>
                </a:tc>
                <a:tc hMerge="1">
                  <a:txBody>
                    <a:bodyPr/>
                    <a:lstStyle/>
                    <a:p>
                      <a:pPr algn="l" fontAlgn="ct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77063627"/>
                  </a:ext>
                </a:extLst>
              </a:tr>
              <a:tr h="355590">
                <a:tc>
                  <a:txBody>
                    <a:bodyPr/>
                    <a:lstStyle/>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BIO</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Sanjoy Chakraborty (chair)</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484854067"/>
                  </a:ext>
                </a:extLst>
              </a:tr>
              <a:tr h="355590">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CET</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Benito Mendoza (secy) </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850263999"/>
                  </a:ext>
                </a:extLst>
              </a:tr>
              <a:tr h="355590">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Assoc.Provost</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Reginald Blake</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950188051"/>
                  </a:ext>
                </a:extLst>
              </a:tr>
              <a:tr h="355590">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CST</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Marcos Pinto</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060527883"/>
                  </a:ext>
                </a:extLst>
              </a:tr>
              <a:tr h="355590">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MECH</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Andy Zhang</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550210665"/>
                  </a:ext>
                </a:extLst>
              </a:tr>
              <a:tr h="355590">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RAD</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Eric Lobel</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693213786"/>
                  </a:ext>
                </a:extLst>
              </a:tr>
              <a:tr h="669269">
                <a:tc>
                  <a:txBody>
                    <a:bodyPr/>
                    <a:lstStyle/>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RESD</a:t>
                      </a:r>
                    </a:p>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ENT</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Laura Andreescu</a:t>
                      </a:r>
                    </a:p>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David Smith</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814657913"/>
                  </a:ext>
                </a:extLst>
              </a:tr>
            </a:tbl>
          </a:graphicData>
        </a:graphic>
      </p:graphicFrame>
    </p:spTree>
    <p:extLst>
      <p:ext uri="{BB962C8B-B14F-4D97-AF65-F5344CB8AC3E}">
        <p14:creationId xmlns:p14="http://schemas.microsoft.com/office/powerpoint/2010/main" val="2646095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7815839-985D-6B77-CE93-690E155A61BD}"/>
              </a:ext>
            </a:extLst>
          </p:cNvPr>
          <p:cNvGraphicFramePr>
            <a:graphicFrameLocks noGrp="1"/>
          </p:cNvGraphicFramePr>
          <p:nvPr>
            <p:extLst>
              <p:ext uri="{D42A27DB-BD31-4B8C-83A1-F6EECF244321}">
                <p14:modId xmlns:p14="http://schemas.microsoft.com/office/powerpoint/2010/main" val="4092571658"/>
              </p:ext>
            </p:extLst>
          </p:nvPr>
        </p:nvGraphicFramePr>
        <p:xfrm>
          <a:off x="1183349" y="132080"/>
          <a:ext cx="9825301" cy="4792628"/>
        </p:xfrm>
        <a:graphic>
          <a:graphicData uri="http://schemas.openxmlformats.org/drawingml/2006/table">
            <a:tbl>
              <a:tblPr>
                <a:tableStyleId>{5C22544A-7EE6-4342-B048-85BDC9FD1C3A}</a:tableStyleId>
              </a:tblPr>
              <a:tblGrid>
                <a:gridCol w="1801021">
                  <a:extLst>
                    <a:ext uri="{9D8B030D-6E8A-4147-A177-3AD203B41FA5}">
                      <a16:colId xmlns:a16="http://schemas.microsoft.com/office/drawing/2014/main" val="168951280"/>
                    </a:ext>
                  </a:extLst>
                </a:gridCol>
                <a:gridCol w="8024280">
                  <a:extLst>
                    <a:ext uri="{9D8B030D-6E8A-4147-A177-3AD203B41FA5}">
                      <a16:colId xmlns:a16="http://schemas.microsoft.com/office/drawing/2014/main" val="2371009555"/>
                    </a:ext>
                  </a:extLst>
                </a:gridCol>
              </a:tblGrid>
              <a:tr h="389249">
                <a:tc gridSpan="2">
                  <a:txBody>
                    <a:bodyPr/>
                    <a:lstStyle/>
                    <a:p>
                      <a:pPr algn="l" fontAlgn="ctr"/>
                      <a:r>
                        <a:rPr lang="en-US" sz="2400" b="1" u="none" strike="noStrike" dirty="0">
                          <a:effectLst/>
                        </a:rPr>
                        <a:t>Reimagining college  finance and infrastructure</a:t>
                      </a:r>
                      <a:endParaRPr lang="en-US" sz="2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1803139517"/>
                  </a:ext>
                </a:extLst>
              </a:tr>
              <a:tr h="413577">
                <a:tc>
                  <a:txBody>
                    <a:bodyPr/>
                    <a:lstStyle/>
                    <a:p>
                      <a:pPr algn="l" fontAlgn="ctr"/>
                      <a:r>
                        <a:rPr lang="en-US" sz="2000" u="none" strike="noStrike" dirty="0">
                          <a:effectLst/>
                        </a:rPr>
                        <a:t>Int. Dean, </a:t>
                      </a:r>
                      <a:r>
                        <a:rPr lang="en-US" sz="2000" u="none" strike="noStrike" dirty="0" err="1">
                          <a:effectLst/>
                        </a:rPr>
                        <a:t>SoTD</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Hong Li (chair) </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95084960"/>
                  </a:ext>
                </a:extLst>
              </a:tr>
              <a:tr h="413577">
                <a:tc>
                  <a:txBody>
                    <a:bodyPr/>
                    <a:lstStyle/>
                    <a:p>
                      <a:pPr algn="l" fontAlgn="ctr"/>
                      <a:r>
                        <a:rPr lang="en-US" sz="2400" u="none" strike="noStrike" dirty="0">
                          <a:effectLst/>
                        </a:rPr>
                        <a:t>MAT</a:t>
                      </a:r>
                      <a:endParaRPr lang="en-US" sz="2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Katherine Poirier (secy) </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96825397"/>
                  </a:ext>
                </a:extLst>
              </a:tr>
              <a:tr h="413577">
                <a:tc>
                  <a:txBody>
                    <a:bodyPr/>
                    <a:lstStyle/>
                    <a:p>
                      <a:pPr algn="l" fontAlgn="ctr"/>
                      <a:r>
                        <a:rPr lang="en-US" sz="2400" u="none" strike="noStrike">
                          <a:effectLst/>
                        </a:rPr>
                        <a:t>BUS</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Rachel Raskin</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99432531"/>
                  </a:ext>
                </a:extLst>
              </a:tr>
              <a:tr h="413577">
                <a:tc>
                  <a:txBody>
                    <a:bodyPr/>
                    <a:lstStyle/>
                    <a:p>
                      <a:pPr algn="l" fontAlgn="ctr"/>
                      <a:r>
                        <a:rPr lang="en-US" sz="2400" u="none" strike="noStrike">
                          <a:effectLst/>
                        </a:rPr>
                        <a:t>CST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Hong Li</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7893054"/>
                  </a:ext>
                </a:extLst>
              </a:tr>
              <a:tr h="413577">
                <a:tc>
                  <a:txBody>
                    <a:bodyPr/>
                    <a:lstStyle/>
                    <a:p>
                      <a:pPr algn="l" fontAlgn="ctr"/>
                      <a:r>
                        <a:rPr lang="en-US" sz="2400" u="none" strike="noStrike" dirty="0">
                          <a:effectLst/>
                        </a:rPr>
                        <a:t>VCT</a:t>
                      </a:r>
                      <a:endParaRPr lang="en-US" sz="2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Steven Indelicato</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79663669"/>
                  </a:ext>
                </a:extLst>
              </a:tr>
              <a:tr h="389249">
                <a:tc gridSpan="2">
                  <a:txBody>
                    <a:bodyPr/>
                    <a:lstStyle/>
                    <a:p>
                      <a:pPr algn="l" fontAlgn="ctr"/>
                      <a:r>
                        <a:rPr lang="en-US" sz="2400" b="1" u="none" strike="noStrike" dirty="0">
                          <a:effectLst/>
                        </a:rPr>
                        <a:t>Promoting college differentiation and university integration</a:t>
                      </a:r>
                      <a:endParaRPr lang="en-US" sz="2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dirty="0"/>
                    </a:p>
                  </a:txBody>
                  <a:tcPr/>
                </a:tc>
                <a:extLst>
                  <a:ext uri="{0D108BD9-81ED-4DB2-BD59-A6C34878D82A}">
                    <a16:rowId xmlns:a16="http://schemas.microsoft.com/office/drawing/2014/main" val="4098009007"/>
                  </a:ext>
                </a:extLst>
              </a:tr>
              <a:tr h="389249">
                <a:tc>
                  <a:txBody>
                    <a:bodyPr/>
                    <a:lstStyle/>
                    <a:p>
                      <a:pPr marL="0" marR="0">
                        <a:lnSpc>
                          <a:spcPct val="107000"/>
                        </a:lnSpc>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MAT</a:t>
                      </a:r>
                    </a:p>
                  </a:txBody>
                  <a:tcPr marL="68580" marR="68580" marT="0" marB="0" anchor="ctr"/>
                </a:tc>
                <a:tc>
                  <a:txBody>
                    <a:bodyPr/>
                    <a:lstStyle/>
                    <a:p>
                      <a:pPr marL="0" marR="0">
                        <a:lnSpc>
                          <a:spcPct val="107000"/>
                        </a:lnSpc>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Johann Thiel (chair)</a:t>
                      </a:r>
                    </a:p>
                  </a:txBody>
                  <a:tcPr marL="68580" marR="68580" marT="0" marB="0" anchor="ctr"/>
                </a:tc>
                <a:extLst>
                  <a:ext uri="{0D108BD9-81ED-4DB2-BD59-A6C34878D82A}">
                    <a16:rowId xmlns:a16="http://schemas.microsoft.com/office/drawing/2014/main" val="420773250"/>
                  </a:ext>
                </a:extLst>
              </a:tr>
              <a:tr h="389249">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HMGT</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Susan Phillip (secy)</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364710325"/>
                  </a:ext>
                </a:extLst>
              </a:tr>
              <a:tr h="389249">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PHYS</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Boris Gelman</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3047152044"/>
                  </a:ext>
                </a:extLst>
              </a:tr>
              <a:tr h="389249">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CMCE</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a:solidFill>
                            <a:srgbClr val="000000"/>
                          </a:solidFill>
                          <a:effectLst/>
                          <a:latin typeface="Calibri" panose="020F0502020204030204" pitchFamily="34" charset="0"/>
                          <a:ea typeface="Calibri" panose="020F0502020204030204" pitchFamily="34" charset="0"/>
                          <a:cs typeface="Calibri" panose="020F0502020204030204" pitchFamily="34" charset="0"/>
                        </a:rPr>
                        <a:t>Hamid Norouzi</a:t>
                      </a:r>
                      <a:endParaRPr lang="en-US" sz="24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887198497"/>
                  </a:ext>
                </a:extLst>
              </a:tr>
              <a:tr h="389249">
                <a:tc>
                  <a:txBody>
                    <a:bodyPr/>
                    <a:lstStyle/>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HMGT</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Lynda Dias</a:t>
                      </a: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189236009"/>
                  </a:ext>
                </a:extLst>
              </a:tr>
            </a:tbl>
          </a:graphicData>
        </a:graphic>
      </p:graphicFrame>
      <p:graphicFrame>
        <p:nvGraphicFramePr>
          <p:cNvPr id="3" name="Table 2">
            <a:extLst>
              <a:ext uri="{FF2B5EF4-FFF2-40B4-BE49-F238E27FC236}">
                <a16:creationId xmlns:a16="http://schemas.microsoft.com/office/drawing/2014/main" id="{041D0503-02D9-472E-989E-71C649004B43}"/>
              </a:ext>
            </a:extLst>
          </p:cNvPr>
          <p:cNvGraphicFramePr>
            <a:graphicFrameLocks noGrp="1"/>
          </p:cNvGraphicFramePr>
          <p:nvPr>
            <p:extLst>
              <p:ext uri="{D42A27DB-BD31-4B8C-83A1-F6EECF244321}">
                <p14:modId xmlns:p14="http://schemas.microsoft.com/office/powerpoint/2010/main" val="1102532354"/>
              </p:ext>
            </p:extLst>
          </p:nvPr>
        </p:nvGraphicFramePr>
        <p:xfrm>
          <a:off x="1183349" y="4924709"/>
          <a:ext cx="9772518" cy="929992"/>
        </p:xfrm>
        <a:graphic>
          <a:graphicData uri="http://schemas.openxmlformats.org/drawingml/2006/table">
            <a:tbl>
              <a:tblPr>
                <a:tableStyleId>{5C22544A-7EE6-4342-B048-85BDC9FD1C3A}</a:tableStyleId>
              </a:tblPr>
              <a:tblGrid>
                <a:gridCol w="1791346">
                  <a:extLst>
                    <a:ext uri="{9D8B030D-6E8A-4147-A177-3AD203B41FA5}">
                      <a16:colId xmlns:a16="http://schemas.microsoft.com/office/drawing/2014/main" val="3063601801"/>
                    </a:ext>
                  </a:extLst>
                </a:gridCol>
                <a:gridCol w="7981172">
                  <a:extLst>
                    <a:ext uri="{9D8B030D-6E8A-4147-A177-3AD203B41FA5}">
                      <a16:colId xmlns:a16="http://schemas.microsoft.com/office/drawing/2014/main" val="3759534160"/>
                    </a:ext>
                  </a:extLst>
                </a:gridCol>
              </a:tblGrid>
              <a:tr h="465784">
                <a:tc gridSpan="2">
                  <a:txBody>
                    <a:bodyPr/>
                    <a:lstStyle/>
                    <a:p>
                      <a:pPr algn="l" fontAlgn="ctr"/>
                      <a:r>
                        <a:rPr lang="en-US" sz="2400" b="1" i="0" u="none" strike="noStrike" dirty="0">
                          <a:solidFill>
                            <a:srgbClr val="000000"/>
                          </a:solidFill>
                          <a:effectLst/>
                          <a:latin typeface="Calibri" panose="020F0502020204030204" pitchFamily="34" charset="0"/>
                        </a:rPr>
                        <a:t>Student Affairs Liaison</a:t>
                      </a:r>
                    </a:p>
                  </a:txBody>
                  <a:tcPr marL="9525" marR="9525" marT="9525" marB="0" anchor="ctr"/>
                </a:tc>
                <a:tc hMerge="1">
                  <a:txBody>
                    <a:bodyPr/>
                    <a:lstStyle/>
                    <a:p>
                      <a:endParaRPr lang="en-US" dirty="0"/>
                    </a:p>
                  </a:txBody>
                  <a:tcPr/>
                </a:tc>
                <a:extLst>
                  <a:ext uri="{0D108BD9-81ED-4DB2-BD59-A6C34878D82A}">
                    <a16:rowId xmlns:a16="http://schemas.microsoft.com/office/drawing/2014/main" val="150675491"/>
                  </a:ext>
                </a:extLst>
              </a:tr>
              <a:tr h="464208">
                <a:tc>
                  <a:txBody>
                    <a:bodyPr/>
                    <a:lstStyle/>
                    <a:p>
                      <a:pPr marL="0" marR="0">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marL="0" marR="0">
                        <a:lnSpc>
                          <a:spcPct val="107000"/>
                        </a:lnSpc>
                        <a:spcBef>
                          <a:spcPts val="0"/>
                        </a:spcBef>
                        <a:spcAft>
                          <a:spcPts val="0"/>
                        </a:spcAft>
                      </a:pPr>
                      <a:r>
                        <a:rPr lang="en-US" sz="2400" dirty="0">
                          <a:effectLst/>
                          <a:latin typeface="Calibri" panose="020F0502020204030204" pitchFamily="34" charset="0"/>
                          <a:ea typeface="Calibri" panose="020F0502020204030204" pitchFamily="34" charset="0"/>
                          <a:cs typeface="Calibri" panose="020F0502020204030204" pitchFamily="34" charset="0"/>
                        </a:rPr>
                        <a:t>Dorie Clay</a:t>
                      </a:r>
                    </a:p>
                  </a:txBody>
                  <a:tcPr marL="68580" marR="68580" marT="0" marB="0" anchor="ctr"/>
                </a:tc>
                <a:extLst>
                  <a:ext uri="{0D108BD9-81ED-4DB2-BD59-A6C34878D82A}">
                    <a16:rowId xmlns:a16="http://schemas.microsoft.com/office/drawing/2014/main" val="632082397"/>
                  </a:ext>
                </a:extLst>
              </a:tr>
            </a:tbl>
          </a:graphicData>
        </a:graphic>
      </p:graphicFrame>
    </p:spTree>
    <p:extLst>
      <p:ext uri="{BB962C8B-B14F-4D97-AF65-F5344CB8AC3E}">
        <p14:creationId xmlns:p14="http://schemas.microsoft.com/office/powerpoint/2010/main" val="4288953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E3692-EFED-4AB1-A1AC-C44579DC6499}"/>
              </a:ext>
            </a:extLst>
          </p:cNvPr>
          <p:cNvSpPr>
            <a:spLocks noGrp="1"/>
          </p:cNvSpPr>
          <p:nvPr>
            <p:ph type="title"/>
          </p:nvPr>
        </p:nvSpPr>
        <p:spPr/>
        <p:txBody>
          <a:bodyPr/>
          <a:lstStyle/>
          <a:p>
            <a:r>
              <a:rPr lang="en-US" b="1" dirty="0"/>
              <a:t>Special thanks to Committee Reps here today</a:t>
            </a:r>
          </a:p>
        </p:txBody>
      </p:sp>
      <p:sp>
        <p:nvSpPr>
          <p:cNvPr id="3" name="Content Placeholder 2">
            <a:extLst>
              <a:ext uri="{FF2B5EF4-FFF2-40B4-BE49-F238E27FC236}">
                <a16:creationId xmlns:a16="http://schemas.microsoft.com/office/drawing/2014/main" id="{C8DBA495-9078-4488-961A-53A2B741031E}"/>
              </a:ext>
            </a:extLst>
          </p:cNvPr>
          <p:cNvSpPr>
            <a:spLocks noGrp="1"/>
          </p:cNvSpPr>
          <p:nvPr>
            <p:ph idx="1"/>
          </p:nvPr>
        </p:nvSpPr>
        <p:spPr/>
        <p:txBody>
          <a:bodyPr>
            <a:noAutofit/>
          </a:bodyPr>
          <a:lstStyle/>
          <a:p>
            <a:pPr marL="0" indent="0">
              <a:buNone/>
            </a:pPr>
            <a:r>
              <a:rPr lang="en-US" dirty="0"/>
              <a:t>Anne Leonard, Chair - Creating a Student-Centered, Equity-Driven University</a:t>
            </a:r>
          </a:p>
          <a:p>
            <a:pPr marL="0" indent="0">
              <a:buNone/>
            </a:pPr>
            <a:r>
              <a:rPr lang="en-US" dirty="0"/>
              <a:t>Denise Sutton, Secretary - Catalyzing Upward Mobility and Prosperity</a:t>
            </a:r>
          </a:p>
          <a:p>
            <a:pPr marL="0" indent="0">
              <a:buNone/>
            </a:pPr>
            <a:r>
              <a:rPr lang="en-US" dirty="0"/>
              <a:t>Laura </a:t>
            </a:r>
            <a:r>
              <a:rPr lang="en-US" dirty="0" err="1"/>
              <a:t>Westengard</a:t>
            </a:r>
            <a:r>
              <a:rPr lang="en-US" dirty="0"/>
              <a:t>, Chair - Nurturing Renewing the Academic Core</a:t>
            </a:r>
          </a:p>
          <a:p>
            <a:pPr marL="0" indent="0">
              <a:buNone/>
            </a:pPr>
            <a:r>
              <a:rPr lang="en-US" dirty="0"/>
              <a:t>Sanjoy </a:t>
            </a:r>
            <a:r>
              <a:rPr lang="en-US" dirty="0" err="1"/>
              <a:t>Chakroborty</a:t>
            </a:r>
            <a:r>
              <a:rPr lang="en-US" dirty="0"/>
              <a:t>, Chair - Designing a Convergent Research and Innovation </a:t>
            </a:r>
            <a:r>
              <a:rPr lang="en-US" dirty="0" err="1"/>
              <a:t>EcoSystem</a:t>
            </a:r>
            <a:endParaRPr lang="en-US" dirty="0"/>
          </a:p>
          <a:p>
            <a:pPr marL="0" indent="0">
              <a:buNone/>
            </a:pPr>
            <a:r>
              <a:rPr lang="en-US" dirty="0"/>
              <a:t>Hong Li, Chair - Reimagining University Finance and Infrastructure</a:t>
            </a:r>
          </a:p>
          <a:p>
            <a:pPr marL="0" indent="0">
              <a:buNone/>
            </a:pPr>
            <a:r>
              <a:rPr lang="en-US" dirty="0"/>
              <a:t>Johann Thiel, Chair - Promoting College Differentiation and University Integration</a:t>
            </a:r>
          </a:p>
        </p:txBody>
      </p:sp>
    </p:spTree>
    <p:extLst>
      <p:ext uri="{BB962C8B-B14F-4D97-AF65-F5344CB8AC3E}">
        <p14:creationId xmlns:p14="http://schemas.microsoft.com/office/powerpoint/2010/main" val="4003142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365B450-3514-4D0F-9A7D-2E3BBEC0F500}"/>
              </a:ext>
            </a:extLst>
          </p:cNvPr>
          <p:cNvSpPr/>
          <p:nvPr/>
        </p:nvSpPr>
        <p:spPr>
          <a:xfrm>
            <a:off x="0" y="3244334"/>
            <a:ext cx="12192000" cy="584775"/>
          </a:xfrm>
          <a:prstGeom prst="rect">
            <a:avLst/>
          </a:prstGeom>
        </p:spPr>
        <p:txBody>
          <a:bodyPr wrap="square">
            <a:spAutoFit/>
          </a:bodyPr>
          <a:lstStyle/>
          <a:p>
            <a:pPr algn="ctr"/>
            <a:r>
              <a:rPr lang="en-US" sz="3200" b="1" dirty="0">
                <a:latin typeface="Times New Roman" panose="02020603050405020304" pitchFamily="18" charset="0"/>
                <a:cs typeface="Times New Roman" panose="02020603050405020304" pitchFamily="18" charset="0"/>
              </a:rPr>
              <a:t>Our Strategic Plan Builds on the CUNY Lifting New York Roadmap</a:t>
            </a:r>
            <a:endParaRPr lang="en-US" sz="3200" dirty="0"/>
          </a:p>
        </p:txBody>
      </p:sp>
    </p:spTree>
    <p:extLst>
      <p:ext uri="{BB962C8B-B14F-4D97-AF65-F5344CB8AC3E}">
        <p14:creationId xmlns:p14="http://schemas.microsoft.com/office/powerpoint/2010/main" val="2313812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913</TotalTime>
  <Words>1616</Words>
  <Application>Microsoft Office PowerPoint</Application>
  <PresentationFormat>Widescreen</PresentationFormat>
  <Paragraphs>172</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Calibri Light</vt:lpstr>
      <vt:lpstr>inherit</vt:lpstr>
      <vt:lpstr>Libre Franklin</vt:lpstr>
      <vt:lpstr>proxima nova</vt:lpstr>
      <vt:lpstr>Times New Roman</vt:lpstr>
      <vt:lpstr>Office Theme</vt:lpstr>
      <vt:lpstr> City Tech’s 2024-2029 Strategic Plan – Updates and Presentation of Draft to the College Committee </vt:lpstr>
      <vt:lpstr>Greetings and Updates</vt:lpstr>
      <vt:lpstr>PowerPoint Presentation</vt:lpstr>
      <vt:lpstr>How was the Strategic Plan developed? </vt:lpstr>
      <vt:lpstr>PowerPoint Presentation</vt:lpstr>
      <vt:lpstr>PowerPoint Presentation</vt:lpstr>
      <vt:lpstr>PowerPoint Presentation</vt:lpstr>
      <vt:lpstr>Special thanks to Committee Reps here today</vt:lpstr>
      <vt:lpstr>PowerPoint Presentation</vt:lpstr>
      <vt:lpstr>Goals 1: Be a National Leader in Providing Access to Higher Education for Diverse Populations of Students </vt:lpstr>
      <vt:lpstr>Goal 2: Improve Our Ability to Exceed Predicted Student Outcomes and Eliminate Academic Equity Gaps With Innovative Curriculum and Support for Our World-class Staff and Faculty</vt:lpstr>
      <vt:lpstr>Goal 3: Advance Our Community Through Comprehensive Research, Engagement and Services </vt:lpstr>
      <vt:lpstr>Goal 4: Modernize the CUNY System </vt:lpstr>
      <vt:lpstr>PowerPoint Presentation</vt:lpstr>
      <vt:lpstr>1. Improve Communication and Community</vt:lpstr>
      <vt:lpstr>1. Improve Communication and Community</vt:lpstr>
      <vt:lpstr>2. Enhance Facilities and Resources</vt:lpstr>
      <vt:lpstr>3. Improve retention and graduation rates</vt:lpstr>
      <vt:lpstr>4. Promote career readiness and exploration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Stanton</dc:creator>
  <cp:lastModifiedBy>Pamela Brown</cp:lastModifiedBy>
  <cp:revision>61</cp:revision>
  <dcterms:created xsi:type="dcterms:W3CDTF">2023-05-05T20:45:23Z</dcterms:created>
  <dcterms:modified xsi:type="dcterms:W3CDTF">2025-01-07T15:15:35Z</dcterms:modified>
</cp:coreProperties>
</file>